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9" r:id="rId4"/>
    <p:sldId id="266" r:id="rId5"/>
    <p:sldId id="267" r:id="rId6"/>
    <p:sldId id="260" r:id="rId7"/>
    <p:sldId id="261" r:id="rId8"/>
    <p:sldId id="264" r:id="rId9"/>
    <p:sldId id="262" r:id="rId10"/>
    <p:sldId id="265" r:id="rId11"/>
    <p:sldId id="263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79" r:id="rId25"/>
    <p:sldId id="282" r:id="rId26"/>
    <p:sldId id="283" r:id="rId27"/>
    <p:sldId id="258" r:id="rId28"/>
  </p:sldIdLst>
  <p:sldSz cx="9144000" cy="6858000" type="screen4x3"/>
  <p:notesSz cx="6858000" cy="994568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hukovskiy_Letnee_utro_V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000" y="4800600"/>
            <a:ext cx="85344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atin typeface="Agatha-Modern" pitchFamily="34" charset="0"/>
              </a:rPr>
              <a:t>ЛИСТАЯ  ПРОШЛОГО  СТРАНИЦЫ…</a:t>
            </a:r>
            <a:endParaRPr lang="ru-RU" sz="6000" b="1" dirty="0">
              <a:latin typeface="Agatha-Modern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0"/>
            <a:ext cx="85344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_AvanteTitlerCpsUpC" pitchFamily="34" charset="-52"/>
              </a:rPr>
              <a:t>Смоленское  областное  государственное  бюджетное  учреждение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_AvanteTitlerCpsUpC" pitchFamily="34" charset="-52"/>
              </a:rPr>
              <a:t>«Вяземский  социально-реабилитационный  центр  для  несовершеннолетних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_AvanteTitlerCpsUpC" pitchFamily="34" charset="-52"/>
              </a:rPr>
              <a:t>«Гармония</a:t>
            </a:r>
            <a:r>
              <a:rPr lang="ru-RU" sz="2400" b="1" dirty="0" smtClean="0">
                <a:solidFill>
                  <a:srgbClr val="002060"/>
                </a:solidFill>
                <a:latin typeface="a_AvanteTitlerCpsUpC" pitchFamily="34" charset="-52"/>
              </a:rPr>
              <a:t>»</a:t>
            </a:r>
            <a:endParaRPr lang="ru-RU" sz="2000" b="1" dirty="0">
              <a:solidFill>
                <a:srgbClr val="002060"/>
              </a:solidFill>
              <a:latin typeface="a_AvanteTitlerCpsUpC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990600"/>
            <a:ext cx="33528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Областной краеведческий,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литературно-художественный конкурс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«Мир смоленских усадеб»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6019800"/>
            <a:ext cx="3200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Agatha-Modern" pitchFamily="34" charset="0"/>
              </a:rPr>
              <a:t>2014 год</a:t>
            </a:r>
            <a:endParaRPr lang="ru-RU" sz="4000" b="1" dirty="0">
              <a:latin typeface="Agatha-Modern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6324600"/>
            <a:ext cx="845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	Мастер-класс по символике народной вышивки</a:t>
            </a:r>
          </a:p>
          <a:p>
            <a:pPr algn="just"/>
            <a:endParaRPr lang="ru-RU" dirty="0"/>
          </a:p>
        </p:txBody>
      </p:sp>
      <p:pic>
        <p:nvPicPr>
          <p:cNvPr id="3" name="Рисунок 2" descr="3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953000" y="685800"/>
            <a:ext cx="4000500" cy="2667000"/>
          </a:xfrm>
          <a:prstGeom prst="rect">
            <a:avLst/>
          </a:prstGeom>
        </p:spPr>
      </p:pic>
      <p:pic>
        <p:nvPicPr>
          <p:cNvPr id="4" name="Рисунок 3" descr="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999" y="3429000"/>
            <a:ext cx="3998661" cy="2667000"/>
          </a:xfrm>
          <a:prstGeom prst="rect">
            <a:avLst/>
          </a:prstGeom>
        </p:spPr>
      </p:pic>
      <p:pic>
        <p:nvPicPr>
          <p:cNvPr id="5" name="Рисунок 4" descr="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685800"/>
            <a:ext cx="3962400" cy="2642815"/>
          </a:xfrm>
          <a:prstGeom prst="rect">
            <a:avLst/>
          </a:prstGeom>
        </p:spPr>
      </p:pic>
      <p:pic>
        <p:nvPicPr>
          <p:cNvPr id="6" name="Рисунок 5" descr="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3429000"/>
            <a:ext cx="3886200" cy="25919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600" y="609600"/>
            <a:ext cx="4800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Вот что мы узнали о селе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и о </a:t>
            </a:r>
            <a:r>
              <a:rPr lang="ru-RU" sz="2000" b="1" dirty="0" err="1" smtClean="0">
                <a:solidFill>
                  <a:srgbClr val="002060"/>
                </a:solidFill>
              </a:rPr>
              <a:t>Темкинском</a:t>
            </a:r>
            <a:r>
              <a:rPr lang="ru-RU" sz="2000" b="1" dirty="0" smtClean="0">
                <a:solidFill>
                  <a:srgbClr val="002060"/>
                </a:solidFill>
              </a:rPr>
              <a:t> районе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(краткие сведения)</a:t>
            </a:r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7200" y="1524000"/>
            <a:ext cx="8305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Tемкинский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 Смоленской области был образован в 1929 году на территории бывших Юхновского,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Гжатского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Вяземского уездов Смоленской губернии, а также бывшего Медынского уезда Калужской губернии. В 1963 году он присоединен к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Гжатскому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Гагаринскому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району. А в апреле 1972 года, в соответствии с Указом Президиума Верховного Совета РСФСР, был вновь восстановлен как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Свое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название райцентр получил от села Тёмкино, расположенного в 3 км, к северу на р. Пчёлке. Это село возникло как сторожевой пост Григория Темного на рубеже между Литвой и Россией.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Райцентр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как поселение, возник во второй половине XIX века, как станция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Сызранско-Вяземской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ж.д.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 богат своим историческим культурным наследием. Так село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Скугорево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отмечено в истории Отечественной войны 1812г. - как место первой базы военного партизанского отряда Дениса Давыдова, было важным очагом крестьянского партизанского движения. Село Васильевское - бывшее имение графа Орлова- Денисова Ф.В.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Название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Кикино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сохранилось еще со времен Петра -1. Тогда один из знатных бояр, Александр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Кикин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занимал важный пост в Адмиралтействе. За поддержку сына царя - Алексея Петровича - он подвергся суровой опале со стороны Петра-1 и был казнен в марте 1717 года, а его богатое имение конфисковано. В дальнейшем этим именем владели известные сановники, в том числе генерал от кавалерии, князь Алексей Орлов.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одном из курганов возле деревни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Силинки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расположена и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денежная яма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которой якобы была спрятана награбленная французами церковная утварь.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Церковь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Петрова (1893 - 1896г.г.) находится в селе Дубровка. Построена вместо прежнего деревянного храма (1705г.) Московским архитектором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Гунстом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средства тайного советника, местного уроженца К. И. Смирнова - директора Петербургской гимназии.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Дубовый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Иконостас в два яруса, с резными колоннами, выразительными царскими вратами и иконами, написан известным художником-передвижником А.И.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Корзухиным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Деревня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Басманово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отмечена в истории Отечественной войны 1812г., как база партизанского отряда под командованием рядового Киевского драгунского полка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Ермолая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Четвертакова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центре с.Темкино находятся братская могила, где покоится 1294 воинов Советской Армии, погибших в боях с немецко-фашистскими захватчиками;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сельский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культуры, где Ю.А.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Гагарин встречался с трудящимися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Тёмкинского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района; районный историко-краеведческий музей;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Темкинская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муниципальная средняя общеобразовательная школа, в которой обучается 310 человек; "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Темкинская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центральная районная больница" на 56 коек.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1000" y="228600"/>
            <a:ext cx="845820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Исторические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даты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1228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первое упоминание о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земле.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454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присоединение крепости Дубно 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Шатеша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Московскому государству.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1480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Великое стояние на Угре (сражение татар у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Ощитова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городища (ныне д.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Федотково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четв.16 века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основан сторожевой пост на речке Пчелке темником князем И.И. Ростовским (ныне с. Темкино).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пол. 16 века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основан сторожевой пост на реке Воре князем М.И. Булгаковым (ныне д. Булгаково).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1610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сражение русских воинов с отрядом гетмана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Троепольского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крепости Дубно (ныне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Дубенск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1724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создание судоходного канала по рекам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Гжать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Угра с паромными переправами (д. Петровки и др.).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1776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с.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Скугорево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построен великолепный каменный двухэтажный дворец, заложен парк с системой прудов, оранжереями и цветниками дворянами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Воейковыми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1776-1778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нанесено на карту торговое с.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Кикино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реку Угорской (Угре) во время генерального межевания.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1785-1797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построена церковь Архангела Михаила в с.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Кикино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(церковь разрушена).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1786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с.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Бариново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построен каменный храм во имя Богоявления Господня с двумя приделами: во имя Божьей Матери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Одигитрии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святителя Николая (храм не сохранился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81000" y="2590800"/>
            <a:ext cx="8610600" cy="4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1812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действовали партизанские отряды подполковника Ахтырского гусарского полка Давыдова Дениса Васильевича (база с.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Скугорево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и рядового Киевского драгунского полка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Четвертакова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Ермолая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Васильевича (база д.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Басманово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на территории Юхновского, Медынского и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Гжатского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уездов.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1826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с. Васильевское граф Орлов-Денисов В.В. построил каменное двухэтажное здание с двумя флигелями, разбил парк и соорудил систему каналов на речке </a:t>
            </a:r>
            <a:r>
              <a:rPr kumimoji="0" lang="ru-RU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озеро с очертаниями двуглавого орла.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1834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 с. Васильевское граф Орлов-Денисов В.В. построил церковь во имя Николая Чудотворца.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15.12.1874 -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начало открытия движения поездов на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Сызрано-Вяземской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железной дороге, открытие станции Темкино.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1893-1896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построена церковь Покрова Богородицы в с. Дуброво.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1894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открытие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Темкинской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метеостанции.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1898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открытие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Замошской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церковно-приходской школы.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1898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 с.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Скугорево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открыто одно из первых сельскохозяйственных профессиональных учебных заведений – школа скотоводства, сыроварения и маслоделия II разряда.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1912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открытие земской школы на ст. Темкино.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1918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Расстрел красными латышами священников с. Дмитровское и Сосница.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1918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 имении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Скугорево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 музей «Дворца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Скугорево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01.10.1929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образование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Темкинского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района.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05.12.1931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Сидоров Валентин Федорович (родился ст. Темкино), заслуженный художник России, архитектор, график, живописец.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09.05.1941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Петров Виктор Алексеевич (родился в д.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Карпово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Темкинского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района), математик, деятель народного образования, профессор, ректор Смоленского университета.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08.03.1943 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д.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Колодезки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сожжены немецко-фашистскими захватчиками 96 мирных жителей.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08-09.03.1943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освобождение райцентра Темкино и района от немецко-фашистских захватчиков.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1943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открытие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Темкинской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библиотеки.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1963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реорганизация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Темкинского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района, присоединение к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Гжатскому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22.05.1966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 встреча первого космонавта Гагарина Ю.А. с жителями </a:t>
            </a:r>
            <a:r>
              <a:rPr lang="ru-RU" sz="11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Темкинского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</a:t>
            </a:r>
            <a:r>
              <a:rPr lang="ru-RU" sz="11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1000" y="914400"/>
            <a:ext cx="8458200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Знаменитые земляки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/>
            <a:r>
              <a:rPr lang="ru-RU" sz="1100" b="1" dirty="0" err="1" smtClean="0"/>
              <a:t>Азаренков</a:t>
            </a:r>
            <a:r>
              <a:rPr lang="ru-RU" sz="1100" b="1" dirty="0" smtClean="0"/>
              <a:t> </a:t>
            </a:r>
            <a:r>
              <a:rPr lang="ru-RU" sz="1100" b="1" dirty="0" smtClean="0"/>
              <a:t>Николай Григорьевич</a:t>
            </a:r>
            <a:r>
              <a:rPr lang="ru-RU" sz="1100" dirty="0" smtClean="0"/>
              <a:t> (1919-1982) - родился д. </a:t>
            </a:r>
            <a:r>
              <a:rPr lang="ru-RU" sz="1100" dirty="0" err="1" smtClean="0"/>
              <a:t>Ломня</a:t>
            </a:r>
            <a:r>
              <a:rPr lang="ru-RU" sz="1100" dirty="0" smtClean="0"/>
              <a:t>, </a:t>
            </a:r>
            <a:r>
              <a:rPr lang="ru-RU" sz="1100" dirty="0" err="1" smtClean="0"/>
              <a:t>Ершичинского</a:t>
            </a:r>
            <a:r>
              <a:rPr lang="ru-RU" sz="1100" dirty="0" smtClean="0"/>
              <a:t> района), участник Парада Победы 24 июня 1945г.</a:t>
            </a:r>
          </a:p>
          <a:p>
            <a:pPr algn="just"/>
            <a:r>
              <a:rPr lang="ru-RU" sz="1100" b="1" dirty="0" smtClean="0"/>
              <a:t>Андреев Иван Андреевич</a:t>
            </a:r>
            <a:r>
              <a:rPr lang="ru-RU" sz="1100" dirty="0" smtClean="0"/>
              <a:t> (1897–1973) - родился д. </a:t>
            </a:r>
            <a:r>
              <a:rPr lang="ru-RU" sz="1100" dirty="0" err="1" smtClean="0"/>
              <a:t>Ларинки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председатель </a:t>
            </a:r>
            <a:r>
              <a:rPr lang="ru-RU" sz="1100" dirty="0" err="1" smtClean="0"/>
              <a:t>Кикинского</a:t>
            </a:r>
            <a:r>
              <a:rPr lang="ru-RU" sz="1100" dirty="0" smtClean="0"/>
              <a:t> Совета крестьянских депутатов, председатель Смоленского </a:t>
            </a:r>
            <a:r>
              <a:rPr lang="ru-RU" sz="1100" dirty="0" err="1" smtClean="0"/>
              <a:t>губисполкома</a:t>
            </a:r>
            <a:r>
              <a:rPr lang="ru-RU" sz="1100" dirty="0" smtClean="0"/>
              <a:t>, секретарь Смоленского </a:t>
            </a:r>
            <a:r>
              <a:rPr lang="ru-RU" sz="1100" dirty="0" err="1" smtClean="0"/>
              <a:t>губкома</a:t>
            </a:r>
            <a:r>
              <a:rPr lang="ru-RU" sz="1100" dirty="0" smtClean="0"/>
              <a:t> РКП(б), начальник топливного сектора Министерства речного флота РСФСР.</a:t>
            </a:r>
          </a:p>
          <a:p>
            <a:pPr algn="just"/>
            <a:r>
              <a:rPr lang="ru-RU" sz="1100" b="1" dirty="0" smtClean="0"/>
              <a:t>Васильев Василий Васильевич</a:t>
            </a:r>
            <a:r>
              <a:rPr lang="ru-RU" sz="1100" dirty="0" smtClean="0"/>
              <a:t> (1915-1943) - родился в д. </a:t>
            </a:r>
            <a:r>
              <a:rPr lang="ru-RU" sz="1100" dirty="0" err="1" smtClean="0"/>
              <a:t>Ларенки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Герой Советского Союза, полковник.</a:t>
            </a:r>
          </a:p>
          <a:p>
            <a:pPr algn="just"/>
            <a:r>
              <a:rPr lang="ru-RU" sz="1100" b="1" dirty="0" smtClean="0"/>
              <a:t>Громов Георгий Васильевич</a:t>
            </a:r>
            <a:r>
              <a:rPr lang="ru-RU" sz="1100" dirty="0" smtClean="0"/>
              <a:t> (1917-1975) - родился в д. Оленино,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Герой Советского Союза, генерал майор.</a:t>
            </a:r>
          </a:p>
          <a:p>
            <a:pPr algn="just"/>
            <a:r>
              <a:rPr lang="ru-RU" sz="1100" b="1" dirty="0" err="1" smtClean="0"/>
              <a:t>Ермаченков</a:t>
            </a:r>
            <a:r>
              <a:rPr lang="ru-RU" sz="1100" b="1" dirty="0" smtClean="0"/>
              <a:t> Василий Васильевич</a:t>
            </a:r>
            <a:r>
              <a:rPr lang="ru-RU" sz="1100" dirty="0" smtClean="0"/>
              <a:t> (1906-1963) - родился ст. Темкино (районный центр)), участник финляндской и Великой Отечественной воин, генерал-полковник, командующий ВВС Черноморского флота.</a:t>
            </a:r>
          </a:p>
          <a:p>
            <a:pPr algn="just"/>
            <a:r>
              <a:rPr lang="ru-RU" sz="1100" b="1" dirty="0" smtClean="0"/>
              <a:t>Ерофеев Василий Павлович</a:t>
            </a:r>
            <a:r>
              <a:rPr lang="ru-RU" sz="1100" dirty="0" smtClean="0"/>
              <a:t> (1900-1998) - родился в д. </a:t>
            </a:r>
            <a:r>
              <a:rPr lang="ru-RU" sz="1100" dirty="0" err="1" smtClean="0"/>
              <a:t>Дубенск</a:t>
            </a:r>
            <a:r>
              <a:rPr lang="ru-RU" sz="1100" dirty="0" smtClean="0"/>
              <a:t> 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заслуженный зоотехник РСФСР, участник вставок ВДНХ.</a:t>
            </a:r>
          </a:p>
          <a:p>
            <a:pPr algn="just"/>
            <a:r>
              <a:rPr lang="ru-RU" sz="1100" b="1" dirty="0" smtClean="0"/>
              <a:t>Жига (Смирнов) Иван Федорович</a:t>
            </a:r>
            <a:r>
              <a:rPr lang="ru-RU" sz="1100" dirty="0" smtClean="0"/>
              <a:t> (1895-1949) - родился в с. Ивановское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русский советский писатель, очеркист.</a:t>
            </a:r>
          </a:p>
          <a:p>
            <a:pPr algn="just"/>
            <a:r>
              <a:rPr lang="ru-RU" sz="1100" b="1" dirty="0" smtClean="0"/>
              <a:t>Злобин Александр Иванович</a:t>
            </a:r>
            <a:r>
              <a:rPr lang="ru-RU" sz="1100" dirty="0" smtClean="0"/>
              <a:t> (1922-1997) - родился в д. Мухино,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Парадов 7 ноября 1941г. и 24 июня 1945г.</a:t>
            </a:r>
          </a:p>
          <a:p>
            <a:pPr algn="just"/>
            <a:r>
              <a:rPr lang="ru-RU" sz="1100" b="1" dirty="0" smtClean="0"/>
              <a:t>Кондратьев Захар Иванович</a:t>
            </a:r>
            <a:r>
              <a:rPr lang="ru-RU" sz="1100" dirty="0" smtClean="0"/>
              <a:t> (1901-1973) - родился в д. </a:t>
            </a:r>
            <a:r>
              <a:rPr lang="ru-RU" sz="1100" dirty="0" err="1" smtClean="0"/>
              <a:t>Шеломцы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гражданской войны, участник Великой Отечественной войны, генерал-лейтенант, начальник Главного автодорожного управления, начальник дорожных войск Красной Армии.</a:t>
            </a:r>
          </a:p>
          <a:p>
            <a:pPr algn="just"/>
            <a:r>
              <a:rPr lang="ru-RU" sz="1100" b="1" dirty="0" smtClean="0"/>
              <a:t>Курков Иван Никитич</a:t>
            </a:r>
            <a:r>
              <a:rPr lang="ru-RU" sz="1100" dirty="0" smtClean="0"/>
              <a:t> (1927-1992) - заслуженный механизатор РСФСР.</a:t>
            </a:r>
          </a:p>
          <a:p>
            <a:pPr algn="just"/>
            <a:r>
              <a:rPr lang="ru-RU" sz="1100" b="1" dirty="0" smtClean="0"/>
              <a:t>Лавренев Иван </a:t>
            </a:r>
            <a:r>
              <a:rPr lang="ru-RU" sz="1100" b="1" dirty="0" err="1" smtClean="0"/>
              <a:t>Ананьевич</a:t>
            </a:r>
            <a:r>
              <a:rPr lang="ru-RU" sz="1100" dirty="0" smtClean="0"/>
              <a:t> (1912-1966) - родился д. Пожога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Великой Отечественной войны, генерал-лейтенант, инструктор Политотдела 30 Армии, заместитель командира 884 авиационного полка по политчасти, занимал руководящую работу в Главном управлении Гражданского воздушного флота СССР.</a:t>
            </a:r>
          </a:p>
          <a:p>
            <a:pPr algn="just"/>
            <a:r>
              <a:rPr lang="ru-RU" sz="1100" b="1" dirty="0" smtClean="0"/>
              <a:t>Ладынина Марина Алексеевна</a:t>
            </a:r>
            <a:r>
              <a:rPr lang="ru-RU" sz="1100" dirty="0" smtClean="0"/>
              <a:t> (1908-2003) - родилась в д. </a:t>
            </a:r>
            <a:r>
              <a:rPr lang="ru-RU" sz="1100" dirty="0" err="1" smtClean="0"/>
              <a:t>Скотинино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народная артистка СССР</a:t>
            </a:r>
            <a:r>
              <a:rPr lang="ru-RU" sz="1100" dirty="0" smtClean="0"/>
              <a:t>.</a:t>
            </a:r>
          </a:p>
          <a:p>
            <a:pPr algn="just"/>
            <a:endParaRPr lang="ru-RU" sz="1100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1000" y="5334000"/>
            <a:ext cx="8458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Максимова Мария Ильинична </a:t>
            </a:r>
            <a:r>
              <a:rPr lang="ru-RU" sz="1100" dirty="0" smtClean="0"/>
              <a:t>(1921-2003) - родилась в д. </a:t>
            </a:r>
            <a:r>
              <a:rPr lang="ru-RU" sz="1100" dirty="0" err="1" smtClean="0"/>
              <a:t>Замыцкое</a:t>
            </a:r>
            <a:r>
              <a:rPr lang="ru-RU" sz="1100" dirty="0" smtClean="0"/>
              <a:t>), свинарка, отмечена бронзовой, серебряной и золотой медалью ВДНХ, награждена 2 ордами Ленина.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Миронов Виктор Петрович </a:t>
            </a:r>
            <a:r>
              <a:rPr lang="ru-RU" sz="1100" dirty="0" smtClean="0"/>
              <a:t>(1918-1943) - родился д. </a:t>
            </a:r>
            <a:r>
              <a:rPr lang="ru-RU" sz="1100" dirty="0" err="1" smtClean="0"/>
              <a:t>Тупичено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Финляндской и Великой Отечественной воин, Герой Советского Союза, старший лейтенант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09600" y="1066800"/>
            <a:ext cx="81534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Морозов Василий Иванович</a:t>
            </a:r>
            <a:r>
              <a:rPr lang="ru-RU" sz="1100" dirty="0" smtClean="0"/>
              <a:t> (1897-1964) - родился в д. </a:t>
            </a:r>
            <a:r>
              <a:rPr lang="ru-RU" sz="1100" dirty="0" err="1" smtClean="0"/>
              <a:t>Позняково</a:t>
            </a:r>
            <a:r>
              <a:rPr lang="ru-RU" sz="1100" dirty="0" smtClean="0"/>
              <a:t>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гражданской войны, участник Великой Отечественной войны, генерал-лейтенант, командующий стрелковой дивизией, 11 армией на Старорусском направлении, 1-й ударной, 63-й армией, начальник Управления военно-учебных заведений Советской Армии, начальник Управления военно-учебных заведений стрелковых войск.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Петров Виктор Алексеевич</a:t>
            </a:r>
            <a:r>
              <a:rPr lang="ru-RU" sz="1100" dirty="0" smtClean="0"/>
              <a:t> (род. 09.05.1941) - в д. </a:t>
            </a:r>
            <a:r>
              <a:rPr lang="ru-RU" sz="1100" dirty="0" err="1" smtClean="0"/>
              <a:t>Карпово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математик, деятель народного образования, профессор, ректор Смоленского университета.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Прокофьев Михаил Алексеевич</a:t>
            </a:r>
            <a:r>
              <a:rPr lang="ru-RU" sz="1100" dirty="0" smtClean="0"/>
              <a:t> (1910-1999) - родился с. Воскресенские,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крупный ученый в области биоорганической химии, доктор химических наук, профессор, основатель кафедр химии природных соединений в МГУ, в 1966-1984гг. – министр просвещения СССР.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Рыжов Евграф Михайлович</a:t>
            </a:r>
            <a:r>
              <a:rPr lang="ru-RU" sz="1100" dirty="0" smtClean="0"/>
              <a:t> (1916-1982) - родился в д. </a:t>
            </a:r>
            <a:r>
              <a:rPr lang="ru-RU" sz="1100" dirty="0" err="1" smtClean="0"/>
              <a:t>Дубенск</a:t>
            </a:r>
            <a:r>
              <a:rPr lang="ru-RU" sz="1100" dirty="0" smtClean="0"/>
              <a:t>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Великой Отечественной войны, Герой Советского Союза, капитан.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err="1" smtClean="0"/>
              <a:t>Савоненков</a:t>
            </a:r>
            <a:r>
              <a:rPr lang="ru-RU" sz="1100" b="1" dirty="0" smtClean="0"/>
              <a:t> Григорий Михайлович</a:t>
            </a:r>
            <a:r>
              <a:rPr lang="ru-RU" sz="1100" dirty="0" smtClean="0"/>
              <a:t> (1897–1973) - родился с. Темкино), участник гражданской и Великой Отечественной воин, генерал-полковник, начальник управления </a:t>
            </a:r>
            <a:r>
              <a:rPr lang="ru-RU" sz="1100" dirty="0" err="1" smtClean="0"/>
              <a:t>продснабжения</a:t>
            </a:r>
            <a:r>
              <a:rPr lang="ru-RU" sz="1100" dirty="0" smtClean="0"/>
              <a:t>, заместитель командующего и начальника тыла Ленинградского фронта, чрезвычайный уполномоченный посланник I ранга СССР в Финляндии.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Сергеев Альберт Георгиевич</a:t>
            </a:r>
            <a:r>
              <a:rPr lang="ru-RU" sz="1100" dirty="0" smtClean="0"/>
              <a:t> (1926-2003) - родился д. </a:t>
            </a:r>
            <a:r>
              <a:rPr lang="ru-RU" sz="1100" dirty="0" err="1" smtClean="0"/>
              <a:t>Левинки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скульптор, народный художник РФ, профессор, участник Великой Отечественной войны.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Сидоров Валентин Федорович</a:t>
            </a:r>
            <a:r>
              <a:rPr lang="ru-RU" sz="1100" dirty="0" smtClean="0"/>
              <a:t> (род. 05.12.1931) - пос. Темкино), заслуженный художник России, архитектор, график, живописец.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Смирнов Капитон Иванович</a:t>
            </a:r>
            <a:r>
              <a:rPr lang="ru-RU" sz="1100" dirty="0" smtClean="0"/>
              <a:t> (1827-1899) родился в с. Дуброво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директор II Санкт-Петербургской гимназии, автор учебников по всеобщей географии, построил церковь Покрова Богородицы и школу в Дуброве.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Смирнов Сергей Антонович</a:t>
            </a:r>
            <a:r>
              <a:rPr lang="ru-RU" sz="1100" dirty="0" smtClean="0"/>
              <a:t> (1896-1970) - родился в д. </a:t>
            </a:r>
            <a:r>
              <a:rPr lang="ru-RU" sz="1100" dirty="0" err="1" smtClean="0"/>
              <a:t>Степанищево</a:t>
            </a:r>
            <a:r>
              <a:rPr lang="ru-RU" sz="1100" dirty="0" smtClean="0"/>
              <a:t>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Великой Отечественной войны, руководитель противовоздушной обороны блокадного Ленинграда.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/>
              <a:t>Схимонахиня </a:t>
            </a:r>
            <a:r>
              <a:rPr lang="ru-RU" sz="1100" b="1" dirty="0" err="1" smtClean="0"/>
              <a:t>Макария</a:t>
            </a:r>
            <a:r>
              <a:rPr lang="ru-RU" sz="1100" dirty="0" smtClean="0"/>
              <a:t>(Артемьева,1926-1993) - , выдающаяся подвижница и </a:t>
            </a:r>
            <a:r>
              <a:rPr lang="ru-RU" sz="1100" dirty="0" err="1" smtClean="0"/>
              <a:t>молитвенница</a:t>
            </a:r>
            <a:r>
              <a:rPr lang="ru-RU" sz="1100" dirty="0" smtClean="0"/>
              <a:t> за Россию (родилась в д. </a:t>
            </a:r>
            <a:r>
              <a:rPr lang="ru-RU" sz="1100" dirty="0" err="1" smtClean="0"/>
              <a:t>Карпово</a:t>
            </a:r>
            <a:r>
              <a:rPr lang="ru-RU" sz="1100" dirty="0" smtClean="0"/>
              <a:t>,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района). С 1943 г. жила в с.Темкино.</a:t>
            </a:r>
          </a:p>
          <a:p>
            <a: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err="1" smtClean="0"/>
              <a:t>Филатенков</a:t>
            </a:r>
            <a:r>
              <a:rPr lang="ru-RU" sz="1100" b="1" dirty="0" smtClean="0"/>
              <a:t> Василий Филиппович</a:t>
            </a:r>
            <a:r>
              <a:rPr lang="ru-RU" sz="1100" dirty="0" smtClean="0"/>
              <a:t> (1909-1991) - родился в д. Попово </a:t>
            </a:r>
            <a:r>
              <a:rPr lang="ru-RU" sz="1100" dirty="0" err="1" smtClean="0"/>
              <a:t>Темкинского</a:t>
            </a:r>
            <a:r>
              <a:rPr lang="ru-RU" sz="1100" dirty="0" smtClean="0"/>
              <a:t> района), участник Финляндской и Великой Отечественной воин, Герой Советского Союза, капитан.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671691"/>
            <a:ext cx="838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КИКИНО</a:t>
            </a:r>
            <a:r>
              <a:rPr lang="ru-RU" sz="1200" dirty="0" smtClean="0"/>
              <a:t> – деревня, центр </a:t>
            </a:r>
            <a:r>
              <a:rPr lang="ru-RU" sz="1200" dirty="0" err="1" smtClean="0"/>
              <a:t>Кикинского</a:t>
            </a:r>
            <a:r>
              <a:rPr lang="ru-RU" sz="1200" dirty="0" smtClean="0"/>
              <a:t> сельского округа </a:t>
            </a:r>
            <a:r>
              <a:rPr lang="ru-RU" sz="1200" dirty="0" err="1" smtClean="0"/>
              <a:t>Тёмкинского</a:t>
            </a:r>
            <a:r>
              <a:rPr lang="ru-RU" sz="1200" dirty="0" smtClean="0"/>
              <a:t> района и производственного кооператива “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”. 268 жителей (1998 г.). В 13 км к западу от райцентра, в верховьях оврага, впадающего в р. Угру, у шоссе Вязьма–Тёмкино. Неполная средняя школа, библиотека, больница (открыта еще в 1869 г. как земская).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Исстари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было торговым селом. Во время генерального межевания 1776-1778 гг. нанесено на карту, расположенным на р. Угорской (Угре). В тот период в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находился земский стан, где осуществлялось судебное разбирательство и наказание жителей 29 окрестных деревень и сел.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С середины ХIХ века административное подчинение неоднократно менялось: </a:t>
            </a:r>
            <a:r>
              <a:rPr lang="ru-RU" sz="1200" dirty="0" err="1" smtClean="0"/>
              <a:t>Кикинская</a:t>
            </a:r>
            <a:r>
              <a:rPr lang="ru-RU" sz="1200" dirty="0" smtClean="0"/>
              <a:t> волость входила в состав Юхновского уезда (1861-1922 гг.), Калужской губернии (с 1922 г.), </a:t>
            </a:r>
            <a:r>
              <a:rPr lang="ru-RU" sz="1200" dirty="0" err="1" smtClean="0"/>
              <a:t>Темкинской</a:t>
            </a:r>
            <a:r>
              <a:rPr lang="ru-RU" sz="1200" dirty="0" smtClean="0"/>
              <a:t> волости, а позднее </a:t>
            </a:r>
            <a:r>
              <a:rPr lang="ru-RU" sz="1200" dirty="0" err="1" smtClean="0"/>
              <a:t>Темкинского</a:t>
            </a:r>
            <a:r>
              <a:rPr lang="ru-RU" sz="1200" dirty="0" smtClean="0"/>
              <a:t> района (1924-1963 гг.), </a:t>
            </a:r>
            <a:r>
              <a:rPr lang="ru-RU" sz="1200" dirty="0" err="1" smtClean="0"/>
              <a:t>Гжатского</a:t>
            </a:r>
            <a:r>
              <a:rPr lang="ru-RU" sz="1200" dirty="0" smtClean="0"/>
              <a:t> района (1963-1972 гг.) и вновь </a:t>
            </a:r>
            <a:r>
              <a:rPr lang="ru-RU" sz="1200" dirty="0" err="1" smtClean="0"/>
              <a:t>Темкинского</a:t>
            </a:r>
            <a:r>
              <a:rPr lang="ru-RU" sz="1200" dirty="0" smtClean="0"/>
              <a:t> района (с 1972 г. по настоящее время).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Село существует несколько столетий, так что до сих пор сохранились предания, связанные с событиями татаро-монгольского нашествия, в частности, одного из мест на р. Угре, недалеко от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: Батыев брод. Его связывают со стоянием на Угре в 1480 году между ханом Большой Орды </a:t>
            </a:r>
            <a:r>
              <a:rPr lang="ru-RU" sz="1200" dirty="0" err="1" smtClean="0"/>
              <a:t>Ахматом</a:t>
            </a:r>
            <a:r>
              <a:rPr lang="ru-RU" sz="1200" dirty="0" smtClean="0"/>
              <a:t> и великим князем московским Иваном III. После этого “стояния” Русь полностью избавилась от экономической и политической зависимости от Орды.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Название села связано с эпохой Петра I. Это было имение боярина Александра </a:t>
            </a:r>
            <a:r>
              <a:rPr lang="ru-RU" sz="1200" dirty="0" err="1" smtClean="0"/>
              <a:t>Кикина</a:t>
            </a:r>
            <a:r>
              <a:rPr lang="ru-RU" sz="1200" dirty="0" smtClean="0"/>
              <a:t>, который занимал важный пост в Адмиралтействе. Боярин поддерживал царевича Алексея, за что был казнен. Имение после казни было передано в другие руки. Среди многих владельцев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был князь Алексей Орлов.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Кикино</a:t>
            </a:r>
            <a:r>
              <a:rPr lang="ru-RU" sz="1200" dirty="0" smtClean="0"/>
              <a:t> было крупным селом, в котором имелись школа (до революции – трехклассная церковно-приходская и четырехклассная земская), больница, маслобойня (позднее – сыроваренный завод), сукновальня, несколько торговых лавок, трактир; водяные мельницы, было налажено производство полозьев для саней. Два раза в год, летом и осенью, проходили ярмарки (учреждены в 1830 г.).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До настоящего времени дошла (в плохом состоянии) церковь Михаила Архангела (1785-1797 г., 2-я половина XIX века). Стоит в центре деревни. Построена на средства камергера А.А. </a:t>
            </a:r>
            <a:r>
              <a:rPr lang="ru-RU" sz="1200" dirty="0" err="1" smtClean="0"/>
              <a:t>Жеребцова</a:t>
            </a:r>
            <a:r>
              <a:rPr lang="ru-RU" sz="1200" dirty="0" smtClean="0"/>
              <a:t>, секунд-майора Х.С. </a:t>
            </a:r>
            <a:r>
              <a:rPr lang="ru-RU" sz="1200" dirty="0" err="1" smtClean="0"/>
              <a:t>Товаркова</a:t>
            </a:r>
            <a:r>
              <a:rPr lang="ru-RU" sz="1200" dirty="0" smtClean="0"/>
              <a:t> и верующих окрестных приходов, заменив прежний деревянный храм 1756 г. Основой объем этого своеобразного купольного храма в стиле раннего классицизма – крупная двусветная ротонда с высоким 16-гранным барабаном под яйцевидной кровлей. Высокая каменная ограда с 8-гранными башенками (по углам) не сохранилась.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447800"/>
            <a:ext cx="822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 1812 г.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подверглось разорению, вскоре возродилось. В 1859 г. в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насчитывалось 149 жителей, к 1904 г. численность населения увеличилась до 195 человек, работали 2 кирпичных завода, 2 кузницы. В селе действовали церковно-приходская и земская школы, школа грамоты, богадельня, различные лавки, трактир.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годы Великой Отечественной войны в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существовал подпольный госпиталь; на этой территории вела бои 33-я армия под командованием генерала М.Г. Ефремова. В селе – братская могила 482 советских воинов, погибших в боях с немецко-фашистскими войсками в 1941-1943 гг.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настоящее время в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имеется школа: до 1950 г. – семилетняя, с 1951 по 1961 г. – десятилетняя, с 1962 г. – неполная средняя; располагается в двухэтажном здании, некогда принадлежавшем купцу Нечаеву. Построен Дом культуры, есть библиотека, больница.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3 км к западу от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, на правом высоком песчаном берегу р. Угры, против устья р. </a:t>
            </a:r>
            <a:r>
              <a:rPr lang="ru-RU" sz="1200" dirty="0" err="1" smtClean="0"/>
              <a:t>Жижалы</a:t>
            </a:r>
            <a:r>
              <a:rPr lang="ru-RU" sz="1200" dirty="0" smtClean="0"/>
              <a:t> располагается неолитическая стоянка. Здесь найдены кремневые </a:t>
            </a:r>
            <a:r>
              <a:rPr lang="ru-RU" sz="1200" dirty="0" err="1" smtClean="0"/>
              <a:t>отщепы</a:t>
            </a:r>
            <a:r>
              <a:rPr lang="ru-RU" sz="1200" dirty="0" smtClean="0"/>
              <a:t>, </a:t>
            </a:r>
            <a:r>
              <a:rPr lang="ru-RU" sz="1200" dirty="0" err="1" smtClean="0"/>
              <a:t>ножевидные</a:t>
            </a:r>
            <a:r>
              <a:rPr lang="ru-RU" sz="1200" dirty="0" smtClean="0"/>
              <a:t> пластинки и скребки. В 2 км к югу от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, на левом берегу Угры находится городище, называемое "Угорское". В деревне </a:t>
            </a:r>
            <a:r>
              <a:rPr lang="ru-RU" sz="1200" dirty="0" err="1" smtClean="0"/>
              <a:t>Васильевщина</a:t>
            </a:r>
            <a:r>
              <a:rPr lang="ru-RU" sz="1200" dirty="0" smtClean="0"/>
              <a:t> (4 км южнее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, нежилая) располагается археологический памятник 2-й половины 1 тысячелетия до н. э. – городище "Городец" (на левом берегу Угры</a:t>
            </a:r>
            <a:r>
              <a:rPr lang="ru-RU" sz="1200" dirty="0" smtClean="0"/>
              <a:t>).</a:t>
            </a:r>
          </a:p>
          <a:p>
            <a:endParaRPr lang="ru-RU" sz="1200" dirty="0" smtClean="0"/>
          </a:p>
          <a:p>
            <a:r>
              <a:rPr lang="ru-RU" sz="1200" dirty="0" smtClean="0"/>
              <a:t>Также, в </a:t>
            </a:r>
            <a:r>
              <a:rPr lang="ru-RU" sz="1200" dirty="0" err="1" smtClean="0"/>
              <a:t>Кикино</a:t>
            </a:r>
            <a:r>
              <a:rPr lang="ru-RU" sz="1200" dirty="0" smtClean="0"/>
              <a:t> падал метеорит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43400" y="533400"/>
            <a:ext cx="44958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rgbClr val="000099"/>
                </a:solidFill>
                <a:latin typeface="a_AvanteTitlerCpsUpC" pitchFamily="34" charset="-52"/>
              </a:rPr>
              <a:t>Станция </a:t>
            </a:r>
            <a:r>
              <a:rPr lang="ru-RU" sz="2000" dirty="0" err="1" smtClean="0">
                <a:solidFill>
                  <a:srgbClr val="000099"/>
                </a:solidFill>
                <a:latin typeface="a_AvanteTitlerCpsUpC" pitchFamily="34" charset="-52"/>
              </a:rPr>
              <a:t>Волоста-Пятница</a:t>
            </a:r>
            <a:endParaRPr lang="ru-RU" sz="4800" dirty="0">
              <a:solidFill>
                <a:srgbClr val="000099"/>
              </a:solidFill>
              <a:latin typeface="a_AvanteTitlerCpsUpC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600200"/>
            <a:ext cx="84582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Постепенно акция «Достойные наследники прошлого» стала пополняться новыми делами. Одним из таких дел стала поездка воспитанников центра «Гармония» в сентябре 2014 на станцию </a:t>
            </a:r>
            <a:r>
              <a:rPr lang="ru-RU" sz="1600" dirty="0" err="1" smtClean="0">
                <a:solidFill>
                  <a:srgbClr val="002060"/>
                </a:solidFill>
              </a:rPr>
              <a:t>Волоста-Пятница</a:t>
            </a:r>
            <a:r>
              <a:rPr lang="ru-RU" sz="1600" dirty="0" smtClean="0">
                <a:solidFill>
                  <a:srgbClr val="002060"/>
                </a:solidFill>
              </a:rPr>
              <a:t>. Где ребята так же приняли участие в трудовом десанте – покрасили небольшой старый деревянный домик, в настоящее время выполняющий функции молельного дома.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Заодно, пообщались со старостой прихода и из интересной беседы с ней и экскурсии, проведенной протоиреем Олегом </a:t>
            </a:r>
            <a:r>
              <a:rPr lang="ru-RU" sz="1600" dirty="0" err="1" smtClean="0">
                <a:solidFill>
                  <a:srgbClr val="002060"/>
                </a:solidFill>
              </a:rPr>
              <a:t>Переверзевым</a:t>
            </a:r>
            <a:r>
              <a:rPr lang="ru-RU" sz="1600" dirty="0" smtClean="0">
                <a:solidFill>
                  <a:srgbClr val="002060"/>
                </a:solidFill>
              </a:rPr>
              <a:t> узнали, что когда-то </a:t>
            </a:r>
            <a:r>
              <a:rPr lang="ru-RU" sz="1600" dirty="0" err="1" smtClean="0">
                <a:solidFill>
                  <a:srgbClr val="002060"/>
                </a:solidFill>
              </a:rPr>
              <a:t>Волоста-Пятница</a:t>
            </a:r>
            <a:r>
              <a:rPr lang="ru-RU" sz="1600" dirty="0" smtClean="0">
                <a:solidFill>
                  <a:srgbClr val="002060"/>
                </a:solidFill>
              </a:rPr>
              <a:t> была  имением помещицы.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Что подтолкнуло ребят к новым исследованиям…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 descr="IMG_9617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3657600"/>
            <a:ext cx="3772574" cy="2763580"/>
          </a:xfrm>
          <a:prstGeom prst="rect">
            <a:avLst/>
          </a:prstGeom>
        </p:spPr>
      </p:pic>
      <p:pic>
        <p:nvPicPr>
          <p:cNvPr id="6" name="Рисунок 5" descr="IMG_9621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657600"/>
            <a:ext cx="4343400" cy="27595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617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914400"/>
            <a:ext cx="1840893" cy="2763580"/>
          </a:xfrm>
          <a:prstGeom prst="rect">
            <a:avLst/>
          </a:prstGeom>
        </p:spPr>
      </p:pic>
      <p:pic>
        <p:nvPicPr>
          <p:cNvPr id="6" name="Рисунок 5" descr="IMG_9621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914400"/>
            <a:ext cx="3596259" cy="5411664"/>
          </a:xfrm>
          <a:prstGeom prst="rect">
            <a:avLst/>
          </a:prstGeom>
        </p:spPr>
      </p:pic>
      <p:pic>
        <p:nvPicPr>
          <p:cNvPr id="7" name="Рисунок 6" descr="IMG_9617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914401"/>
            <a:ext cx="1840893" cy="2761340"/>
          </a:xfrm>
          <a:prstGeom prst="rect">
            <a:avLst/>
          </a:prstGeom>
        </p:spPr>
      </p:pic>
      <p:pic>
        <p:nvPicPr>
          <p:cNvPr id="8" name="Рисунок 7" descr="IMG_9617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733800"/>
            <a:ext cx="3745893" cy="25687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9621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888858" cy="5257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0" y="6324600"/>
            <a:ext cx="8458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	</a:t>
            </a:r>
            <a:r>
              <a:rPr lang="ru-RU" sz="1600" dirty="0" smtClean="0">
                <a:solidFill>
                  <a:srgbClr val="002060"/>
                </a:solidFill>
              </a:rPr>
              <a:t>На станции </a:t>
            </a:r>
            <a:r>
              <a:rPr lang="ru-RU" sz="1600" dirty="0" err="1" smtClean="0">
                <a:solidFill>
                  <a:srgbClr val="002060"/>
                </a:solidFill>
              </a:rPr>
              <a:t>Волоста-Пятница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43400" y="533400"/>
            <a:ext cx="44958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rgbClr val="000099"/>
                </a:solidFill>
                <a:latin typeface="a_AvanteTitlerCpsUpC" pitchFamily="34" charset="-52"/>
              </a:rPr>
              <a:t>Храм Архангела Михаила </a:t>
            </a:r>
          </a:p>
          <a:p>
            <a:pPr algn="r"/>
            <a:r>
              <a:rPr lang="ru-RU" sz="2000" dirty="0" smtClean="0">
                <a:solidFill>
                  <a:srgbClr val="000099"/>
                </a:solidFill>
                <a:latin typeface="a_AvanteTitlerCpsUpC" pitchFamily="34" charset="-52"/>
              </a:rPr>
              <a:t>и село  </a:t>
            </a:r>
            <a:r>
              <a:rPr lang="ru-RU" sz="2000" dirty="0" err="1" smtClean="0">
                <a:solidFill>
                  <a:srgbClr val="000099"/>
                </a:solidFill>
                <a:latin typeface="a_AvanteTitlerCpsUpC" pitchFamily="34" charset="-52"/>
              </a:rPr>
              <a:t>Кикино</a:t>
            </a:r>
            <a:r>
              <a:rPr lang="ru-RU" sz="2000" dirty="0" smtClean="0">
                <a:solidFill>
                  <a:srgbClr val="000099"/>
                </a:solidFill>
                <a:latin typeface="a_AvanteTitlerCpsUpC" pitchFamily="34" charset="-52"/>
              </a:rPr>
              <a:t> </a:t>
            </a:r>
          </a:p>
          <a:p>
            <a:pPr algn="r"/>
            <a:r>
              <a:rPr lang="ru-RU" sz="2000" dirty="0" err="1" smtClean="0">
                <a:solidFill>
                  <a:srgbClr val="000099"/>
                </a:solidFill>
                <a:latin typeface="a_AvanteTitlerCpsUpC" pitchFamily="34" charset="-52"/>
              </a:rPr>
              <a:t>Темкинского</a:t>
            </a:r>
            <a:r>
              <a:rPr lang="ru-RU" sz="2000" dirty="0" smtClean="0">
                <a:solidFill>
                  <a:srgbClr val="000099"/>
                </a:solidFill>
                <a:latin typeface="a_AvanteTitlerCpsUpC" pitchFamily="34" charset="-52"/>
              </a:rPr>
              <a:t>  района</a:t>
            </a:r>
            <a:endParaRPr lang="ru-RU" sz="4800" dirty="0">
              <a:solidFill>
                <a:srgbClr val="000099"/>
              </a:solidFill>
              <a:latin typeface="a_AvanteTitlerCpsUpC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1752600"/>
            <a:ext cx="84582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В мае 2014 года  воспитанникам центра «Гармония» удалось привлечь к участию в трудовом десанте по уборке внутренних помещений и </a:t>
            </a:r>
            <a:r>
              <a:rPr lang="ru-RU" sz="1600" dirty="0" err="1" smtClean="0">
                <a:solidFill>
                  <a:srgbClr val="002060"/>
                </a:solidFill>
              </a:rPr>
              <a:t>прилегаюшей</a:t>
            </a:r>
            <a:r>
              <a:rPr lang="ru-RU" sz="1600" dirty="0" smtClean="0">
                <a:solidFill>
                  <a:srgbClr val="002060"/>
                </a:solidFill>
              </a:rPr>
              <a:t> территории полуразрушенного храма местное сообщество села </a:t>
            </a:r>
            <a:r>
              <a:rPr lang="ru-RU" sz="1600" dirty="0" err="1" smtClean="0">
                <a:solidFill>
                  <a:srgbClr val="002060"/>
                </a:solidFill>
              </a:rPr>
              <a:t>Кикино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В трудовом десанте приняли участие ученики и учителя </a:t>
            </a:r>
            <a:r>
              <a:rPr lang="ru-RU" sz="1600" dirty="0" err="1" smtClean="0">
                <a:solidFill>
                  <a:srgbClr val="002060"/>
                </a:solidFill>
              </a:rPr>
              <a:t>Кикинской</a:t>
            </a:r>
            <a:r>
              <a:rPr lang="ru-RU" sz="1600" dirty="0" smtClean="0">
                <a:solidFill>
                  <a:srgbClr val="002060"/>
                </a:solidFill>
              </a:rPr>
              <a:t> основной общеобразовательной школы, администрация села </a:t>
            </a:r>
            <a:r>
              <a:rPr lang="ru-RU" sz="1600" dirty="0" err="1" smtClean="0">
                <a:solidFill>
                  <a:srgbClr val="002060"/>
                </a:solidFill>
              </a:rPr>
              <a:t>Кикино</a:t>
            </a:r>
            <a:r>
              <a:rPr lang="ru-RU" sz="1600" dirty="0" smtClean="0">
                <a:solidFill>
                  <a:srgbClr val="002060"/>
                </a:solidFill>
              </a:rPr>
              <a:t> и местные жители.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За несколько часов были спилены деревья и кустарники, разрушающие стены храма, выкошен бурьян, собран и вывез на нескольких телегах мусор.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IMG_9617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5043" y="3657600"/>
            <a:ext cx="3938564" cy="2895600"/>
          </a:xfrm>
          <a:prstGeom prst="rect">
            <a:avLst/>
          </a:prstGeom>
        </p:spPr>
      </p:pic>
      <p:pic>
        <p:nvPicPr>
          <p:cNvPr id="6" name="Рисунок 5" descr="IMG_9621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57600"/>
            <a:ext cx="4039758" cy="28918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600" y="609600"/>
            <a:ext cx="4800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Вот что мы узнали о </a:t>
            </a:r>
            <a:r>
              <a:rPr lang="ru-RU" sz="2000" b="1" dirty="0" smtClean="0">
                <a:solidFill>
                  <a:srgbClr val="002060"/>
                </a:solidFill>
              </a:rPr>
              <a:t>станции </a:t>
            </a:r>
            <a:r>
              <a:rPr lang="ru-RU" sz="2000" b="1" dirty="0" err="1" smtClean="0">
                <a:solidFill>
                  <a:srgbClr val="002060"/>
                </a:solidFill>
              </a:rPr>
              <a:t>Волоста-Пятница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(краткие сведения)</a:t>
            </a:r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7200" y="1524000"/>
            <a:ext cx="83058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/>
              <a:t> Село </a:t>
            </a:r>
            <a:r>
              <a:rPr lang="ru-RU" sz="1200" dirty="0" err="1" smtClean="0"/>
              <a:t>Адрианы</a:t>
            </a:r>
            <a:r>
              <a:rPr lang="ru-RU" sz="1200" dirty="0" smtClean="0"/>
              <a:t> расположено при речках </a:t>
            </a:r>
            <a:r>
              <a:rPr lang="ru-RU" sz="1200" dirty="0" err="1" smtClean="0"/>
              <a:t>Волоста</a:t>
            </a:r>
            <a:r>
              <a:rPr lang="ru-RU" sz="1200" dirty="0" smtClean="0"/>
              <a:t> (или </a:t>
            </a:r>
            <a:r>
              <a:rPr lang="ru-RU" sz="1200" dirty="0" err="1" smtClean="0"/>
              <a:t>Волста</a:t>
            </a:r>
            <a:r>
              <a:rPr lang="ru-RU" sz="1200" dirty="0" smtClean="0"/>
              <a:t>) </a:t>
            </a:r>
            <a:r>
              <a:rPr lang="ru-RU" sz="1200" dirty="0" err="1" smtClean="0"/>
              <a:t>Середняя</a:t>
            </a:r>
            <a:r>
              <a:rPr lang="ru-RU" sz="1200" dirty="0" smtClean="0"/>
              <a:t> (</a:t>
            </a:r>
            <a:r>
              <a:rPr lang="ru-RU" sz="1200" dirty="0" err="1" smtClean="0"/>
              <a:t>или</a:t>
            </a:r>
            <a:r>
              <a:rPr lang="ru-RU" sz="1200" dirty="0" smtClean="0"/>
              <a:t> </a:t>
            </a:r>
            <a:r>
              <a:rPr lang="ru-RU" sz="1200" dirty="0" err="1" smtClean="0"/>
              <a:t>Середней</a:t>
            </a:r>
            <a:r>
              <a:rPr lang="ru-RU" sz="1200" dirty="0" smtClean="0"/>
              <a:t>), принадлежало Покровской волости Юхновского уезда Смоленской губернии.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1595 году на этом месте, принадлежащем </a:t>
            </a:r>
            <a:r>
              <a:rPr lang="ru-RU" sz="1200" dirty="0" err="1" smtClean="0"/>
              <a:t>Волстенскому</a:t>
            </a:r>
            <a:r>
              <a:rPr lang="ru-RU" sz="1200" dirty="0" smtClean="0"/>
              <a:t> стану Вяземского уезда, находилось село </a:t>
            </a:r>
            <a:r>
              <a:rPr lang="ru-RU" sz="1200" dirty="0" err="1" smtClean="0"/>
              <a:t>Волста</a:t>
            </a:r>
            <a:r>
              <a:rPr lang="ru-RU" sz="1200" dirty="0" smtClean="0"/>
              <a:t>, которое числилось за дьяком Иваном Ивановым сыном </a:t>
            </a:r>
            <a:r>
              <a:rPr lang="ru-RU" sz="1200" dirty="0" err="1" smtClean="0"/>
              <a:t>Осорьиным</a:t>
            </a:r>
            <a:r>
              <a:rPr lang="ru-RU" sz="1200" dirty="0" smtClean="0"/>
              <a:t>, до этого за князем Семеном Юрьевым сыном Деевым, после того было за Петром Суворовым сыном Наумовым. Церковь в селе стояла деревянная в честь Св. </a:t>
            </a:r>
            <a:r>
              <a:rPr lang="ru-RU" sz="1200" dirty="0" err="1" smtClean="0"/>
              <a:t>Ондреяна</a:t>
            </a:r>
            <a:r>
              <a:rPr lang="ru-RU" sz="1200" dirty="0" smtClean="0"/>
              <a:t> и Натальи. На церковной земле располагалось 3 двора, в них жили поп, пономарь да </a:t>
            </a:r>
            <a:r>
              <a:rPr lang="ru-RU" sz="1200" dirty="0" err="1" smtClean="0"/>
              <a:t>проскурница</a:t>
            </a:r>
            <a:r>
              <a:rPr lang="ru-RU" sz="1200" dirty="0" smtClean="0"/>
              <a:t>; пашни пахотной церковной земли — 13 четвертей, к церкви прежней пашни дано из помещичьей пашни Ивана </a:t>
            </a:r>
            <a:r>
              <a:rPr lang="ru-RU" sz="1200" dirty="0" err="1" smtClean="0"/>
              <a:t>Осорьина</a:t>
            </a:r>
            <a:r>
              <a:rPr lang="ru-RU" sz="1200" dirty="0" smtClean="0"/>
              <a:t> пахотной земли 7 четвертей, лесу </a:t>
            </a:r>
            <a:r>
              <a:rPr lang="ru-RU" sz="1200" dirty="0" err="1" smtClean="0"/>
              <a:t>непашенного</a:t>
            </a:r>
            <a:r>
              <a:rPr lang="ru-RU" sz="1200" dirty="0" smtClean="0"/>
              <a:t> — 2 десятины. В селе 2 двора людских, 6 дворов крестьянских, 2 двора бобылей; пашни пахотной 45 четвертей, лесом поросло 37 четвертей, леса пашенного 8 десятин. К селу припущено в пашне деревня </a:t>
            </a:r>
            <a:r>
              <a:rPr lang="ru-RU" sz="1200" dirty="0" err="1" smtClean="0"/>
              <a:t>Смолняненова</a:t>
            </a:r>
            <a:r>
              <a:rPr lang="ru-RU" sz="1200" dirty="0" smtClean="0"/>
              <a:t>, починок Юркин, и пустошь </a:t>
            </a:r>
            <a:r>
              <a:rPr lang="ru-RU" sz="1200" dirty="0" err="1" smtClean="0"/>
              <a:t>Микитинская</a:t>
            </a:r>
            <a:r>
              <a:rPr lang="ru-RU" sz="1200" dirty="0" smtClean="0"/>
              <a:t> (1).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Село </a:t>
            </a:r>
            <a:r>
              <a:rPr lang="ru-RU" sz="1200" dirty="0" err="1" smtClean="0"/>
              <a:t>Волста</a:t>
            </a:r>
            <a:r>
              <a:rPr lang="ru-RU" sz="1200" dirty="0" smtClean="0"/>
              <a:t> свое название получило по реке </a:t>
            </a:r>
            <a:r>
              <a:rPr lang="ru-RU" sz="1200" dirty="0" err="1" smtClean="0"/>
              <a:t>Волста</a:t>
            </a:r>
            <a:r>
              <a:rPr lang="ru-RU" sz="1200" dirty="0" smtClean="0"/>
              <a:t>, но ниже по течению при впадении в речку </a:t>
            </a:r>
            <a:r>
              <a:rPr lang="ru-RU" sz="1200" dirty="0" err="1" smtClean="0"/>
              <a:t>Озеренку</a:t>
            </a:r>
            <a:r>
              <a:rPr lang="ru-RU" sz="1200" dirty="0" smtClean="0"/>
              <a:t> (Озерная) расположено второе волостное село </a:t>
            </a:r>
            <a:r>
              <a:rPr lang="ru-RU" sz="1200" dirty="0" err="1" smtClean="0"/>
              <a:t>Волста</a:t>
            </a:r>
            <a:r>
              <a:rPr lang="ru-RU" sz="1200" dirty="0" smtClean="0"/>
              <a:t> (</a:t>
            </a:r>
            <a:r>
              <a:rPr lang="ru-RU" sz="1200" dirty="0" err="1" smtClean="0"/>
              <a:t>Волоста</a:t>
            </a:r>
            <a:r>
              <a:rPr lang="ru-RU" sz="1200" dirty="0" smtClean="0"/>
              <a:t>) с церковью </a:t>
            </a:r>
            <a:r>
              <a:rPr lang="ru-RU" sz="1200" dirty="0" err="1" smtClean="0"/>
              <a:t>Параскевны</a:t>
            </a:r>
            <a:r>
              <a:rPr lang="ru-RU" sz="1200" dirty="0" smtClean="0"/>
              <a:t> Пятницы. Это село стали называть </a:t>
            </a:r>
            <a:r>
              <a:rPr lang="ru-RU" sz="1200" dirty="0" err="1" smtClean="0"/>
              <a:t>Волоста-Пятница</a:t>
            </a:r>
            <a:r>
              <a:rPr lang="ru-RU" sz="1200" dirty="0" smtClean="0"/>
              <a:t>, а село при речке </a:t>
            </a:r>
            <a:r>
              <a:rPr lang="ru-RU" sz="1200" dirty="0" err="1" smtClean="0"/>
              <a:t>Середняя</a:t>
            </a:r>
            <a:r>
              <a:rPr lang="ru-RU" sz="1200" dirty="0" smtClean="0"/>
              <a:t> </a:t>
            </a:r>
            <a:r>
              <a:rPr lang="ru-RU" sz="1200" dirty="0" err="1" smtClean="0"/>
              <a:t>Волоста</a:t>
            </a:r>
            <a:r>
              <a:rPr lang="ru-RU" sz="1200" dirty="0" smtClean="0"/>
              <a:t> — </a:t>
            </a:r>
            <a:r>
              <a:rPr lang="ru-RU" sz="1200" dirty="0" err="1" smtClean="0"/>
              <a:t>Одреяна</a:t>
            </a:r>
            <a:r>
              <a:rPr lang="ru-RU" sz="1200" dirty="0" smtClean="0"/>
              <a:t> или </a:t>
            </a:r>
            <a:r>
              <a:rPr lang="ru-RU" sz="1200" dirty="0" err="1" smtClean="0"/>
              <a:t>Адрианы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1730 году деревянная церковь Преображения Господня в городе Вязьма была разобрана и перевезена в село </a:t>
            </a:r>
            <a:r>
              <a:rPr lang="ru-RU" sz="1200" dirty="0" err="1" smtClean="0"/>
              <a:t>Адрианы</a:t>
            </a:r>
            <a:r>
              <a:rPr lang="ru-RU" sz="1200" dirty="0" smtClean="0"/>
              <a:t>. Там на средства вотчинника, коллежского асессора Артема Григорьевича </a:t>
            </a:r>
            <a:r>
              <a:rPr lang="ru-RU" sz="1200" dirty="0" err="1" smtClean="0"/>
              <a:t>Цвиленева</a:t>
            </a:r>
            <a:r>
              <a:rPr lang="ru-RU" sz="1200" dirty="0" smtClean="0"/>
              <a:t> она была заново собрана на новом месте и освящена во имя Рождества Пресвятой Богородицы (2).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1812 году 5 октября (ст. ст.) в селе устроил свой штаб партизанский отряд Дениса Давыдова, тут он узнал, что отряд французских мародеров разделился на две части и направился в села </a:t>
            </a:r>
            <a:r>
              <a:rPr lang="ru-RU" sz="1200" dirty="0" err="1" smtClean="0"/>
              <a:t>Лосьмино</a:t>
            </a:r>
            <a:r>
              <a:rPr lang="ru-RU" sz="1200" dirty="0" smtClean="0"/>
              <a:t> и Крутое. Давыдов поспешил с отрядом вначале в село Крутое 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7200" y="9144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/>
              <a:t> В 1859 году село было разделено на два поместья: Василию Ильичу </a:t>
            </a:r>
            <a:r>
              <a:rPr lang="ru-RU" sz="1200" dirty="0" err="1" smtClean="0"/>
              <a:t>Дубасову</a:t>
            </a:r>
            <a:r>
              <a:rPr lang="ru-RU" sz="1200" dirty="0" smtClean="0"/>
              <a:t> принадлежало 276 душ крепостных крестьян, 8 душ дворовых, жили они в 59 дворах; второй помещик Сергей Васильевич </a:t>
            </a:r>
            <a:r>
              <a:rPr lang="ru-RU" sz="1200" dirty="0" err="1" smtClean="0"/>
              <a:t>Датков</a:t>
            </a:r>
            <a:r>
              <a:rPr lang="ru-RU" sz="1200" dirty="0" smtClean="0"/>
              <a:t> имел 151 душу крепостных крестьян, дворовых — 6 душ, они жили в 27 дворах (4). В это же время в самом селе было 24 двора, в которых жили 113 мужчин и 140 женщин (5), а также располагалось две церкви: деревянная — во имя Св. </a:t>
            </a:r>
            <a:r>
              <a:rPr lang="ru-RU" sz="1200" dirty="0" err="1" smtClean="0"/>
              <a:t>Одреяна</a:t>
            </a:r>
            <a:r>
              <a:rPr lang="ru-RU" sz="1200" dirty="0" smtClean="0"/>
              <a:t> и Натальи и каменная — во имя Рождества Пресвятой Богородицы, устроенная на месте сгоревшей деревянной церкви. Каменный храм состоял из ротонды с пятью позолоченными куполами, на которых располагались посеребренные кресты. Окна в храме были арочные в один ряд. Входы во храм были с южной и северной стороны. Четырехгранная колокольня в три яруса располагалась с западной стороны церкви. Стены храма были оштукатурены и побелены.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Внутри храма своды потолка опирались на четыре круглые колонны, центральная люстра в храме, большая, обтянута коричневым бархатом с кистями, такие же, поменьше, две люстры висели по бокам, полы в храме были паркетные, иконостас резной позолоченный, над главным входом с западной стороны были устроены хоры с деревянной лестницей, на которых пели монашки из Вяземского женского </a:t>
            </a:r>
            <a:r>
              <a:rPr lang="ru-RU" sz="1200" dirty="0" err="1" smtClean="0"/>
              <a:t>Аркадиевского</a:t>
            </a:r>
            <a:r>
              <a:rPr lang="ru-RU" sz="1200" dirty="0" smtClean="0"/>
              <a:t> монастыря, владевшие </a:t>
            </a:r>
            <a:r>
              <a:rPr lang="ru-RU" sz="1200" dirty="0" err="1" smtClean="0"/>
              <a:t>Харьково-Давыдковской</a:t>
            </a:r>
            <a:r>
              <a:rPr lang="ru-RU" sz="1200" dirty="0" smtClean="0"/>
              <a:t> </a:t>
            </a:r>
            <a:r>
              <a:rPr lang="ru-RU" sz="1200" dirty="0" smtClean="0"/>
              <a:t>пустошью под селом (6).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1876 году в селе </a:t>
            </a:r>
            <a:r>
              <a:rPr lang="ru-RU" sz="1200" dirty="0" err="1" smtClean="0"/>
              <a:t>Адрианы</a:t>
            </a:r>
            <a:r>
              <a:rPr lang="ru-RU" sz="1200" dirty="0" smtClean="0"/>
              <a:t> причт состоял из священника Михаила Полчанинова, дьячка Ивана Докучаева, пономаря Павла Докучаева (7).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1893 году на ремонт ограды вокруг каменной церкви от церковного старосты крестьянина Бориса Филиппова пожертвовано 150 руб., от сына его, Василия Борисовича Филиппова — 900 руб. (8).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1904 году при селе была владельческая усадьба с 1 домом, в котором проживали 3 мужчины и 2 женщины. В самом селе было 43 двора, в них 106 мужчин и 115 женщин, богадельня, ярмарка 8 сентября (ст.ст.), казенная винная лавка, мелочная лавка, кузня и земская школа (9), основанная в 1871 году, в ней было 4 отделения. В 1913/14 учебном году в школе обучались 43 мальчика и 17 девочек, преподавали 3 учителя (10).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После революции 1917 года в храме был устроен клуб. Разрушена церковь в 1928-1929 годах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61722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> Славно село и тем, что именно здесь, в </a:t>
            </a:r>
            <a:r>
              <a:rPr lang="ru-RU" sz="1200" dirty="0" err="1" smtClean="0"/>
              <a:t>Волосте-Пятница</a:t>
            </a:r>
            <a:r>
              <a:rPr lang="ru-RU" sz="1200" dirty="0" smtClean="0"/>
              <a:t>,  27 августа 1839 года родился </a:t>
            </a:r>
            <a:r>
              <a:rPr lang="ru-RU" sz="1200" b="1" dirty="0" smtClean="0"/>
              <a:t>архиепископ Арсений , </a:t>
            </a:r>
            <a:r>
              <a:rPr lang="ru-RU" sz="1200" dirty="0" smtClean="0"/>
              <a:t>в миру Александр Дмитриевич Брянцев.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43400" y="533400"/>
            <a:ext cx="44958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rgbClr val="000099"/>
                </a:solidFill>
                <a:latin typeface="a_AvanteTitlerCpsUpC" pitchFamily="34" charset="-52"/>
              </a:rPr>
              <a:t>Село </a:t>
            </a:r>
            <a:r>
              <a:rPr lang="ru-RU" sz="2000" dirty="0" err="1" smtClean="0">
                <a:solidFill>
                  <a:srgbClr val="000099"/>
                </a:solidFill>
                <a:latin typeface="a_AvanteTitlerCpsUpC" pitchFamily="34" charset="-52"/>
              </a:rPr>
              <a:t>Федяево</a:t>
            </a:r>
            <a:endParaRPr lang="ru-RU" sz="4800" dirty="0">
              <a:solidFill>
                <a:srgbClr val="000099"/>
              </a:solidFill>
              <a:latin typeface="a_AvanteTitlerCpsUpC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5200" y="1371600"/>
            <a:ext cx="2819400" cy="472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Село </a:t>
            </a:r>
            <a:r>
              <a:rPr lang="ru-RU" sz="1600" dirty="0" err="1" smtClean="0">
                <a:solidFill>
                  <a:srgbClr val="002060"/>
                </a:solidFill>
              </a:rPr>
              <a:t>Федяево</a:t>
            </a:r>
            <a:r>
              <a:rPr lang="ru-RU" sz="1600" dirty="0" smtClean="0">
                <a:solidFill>
                  <a:srgbClr val="002060"/>
                </a:solidFill>
              </a:rPr>
              <a:t> стало для нас настоящим открытием! Поездка в </a:t>
            </a:r>
            <a:r>
              <a:rPr lang="ru-RU" sz="1600" dirty="0" err="1" smtClean="0">
                <a:solidFill>
                  <a:srgbClr val="002060"/>
                </a:solidFill>
              </a:rPr>
              <a:t>Федяево</a:t>
            </a:r>
            <a:r>
              <a:rPr lang="ru-RU" sz="1600" dirty="0" smtClean="0">
                <a:solidFill>
                  <a:srgbClr val="002060"/>
                </a:solidFill>
              </a:rPr>
              <a:t> состоялась в марте 2014 года. Добраться до него не так-то просто, через болото, по старым деревянным мосткам… Село производит удручающее впечатление очередной умирающей деревеньки.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Каково же было наше удивление узнать, что  именно это село – родовая вотчина </a:t>
            </a:r>
            <a:r>
              <a:rPr lang="ru-RU" sz="1600" dirty="0" err="1" smtClean="0">
                <a:solidFill>
                  <a:srgbClr val="002060"/>
                </a:solidFill>
              </a:rPr>
              <a:t>Грибоедовых</a:t>
            </a:r>
            <a:r>
              <a:rPr lang="ru-RU" sz="1600" dirty="0" smtClean="0">
                <a:solidFill>
                  <a:srgbClr val="002060"/>
                </a:solidFill>
              </a:rPr>
              <a:t>!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 descr="IMG_9617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676400"/>
            <a:ext cx="2590800" cy="3884761"/>
          </a:xfrm>
          <a:prstGeom prst="rect">
            <a:avLst/>
          </a:prstGeom>
        </p:spPr>
      </p:pic>
      <p:pic>
        <p:nvPicPr>
          <p:cNvPr id="6" name="Рисунок 5" descr="IMG_9621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752600"/>
            <a:ext cx="2743200" cy="37407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uvnmiSvmj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914400"/>
            <a:ext cx="3887718" cy="2590800"/>
          </a:xfrm>
          <a:prstGeom prst="rect">
            <a:avLst/>
          </a:prstGeom>
        </p:spPr>
      </p:pic>
      <p:pic>
        <p:nvPicPr>
          <p:cNvPr id="8" name="Рисунок 7" descr="6uvnmiSvmj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646702"/>
            <a:ext cx="3887718" cy="2460196"/>
          </a:xfrm>
          <a:prstGeom prst="rect">
            <a:avLst/>
          </a:prstGeom>
        </p:spPr>
      </p:pic>
      <p:pic>
        <p:nvPicPr>
          <p:cNvPr id="9" name="Рисунок 8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426" y="914399"/>
            <a:ext cx="3598173" cy="51816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600" y="609600"/>
            <a:ext cx="4800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Вот что мы узнали о </a:t>
            </a:r>
            <a:r>
              <a:rPr lang="ru-RU" sz="2000" b="1" dirty="0" smtClean="0">
                <a:solidFill>
                  <a:srgbClr val="002060"/>
                </a:solidFill>
              </a:rPr>
              <a:t>селе </a:t>
            </a:r>
            <a:r>
              <a:rPr lang="ru-RU" sz="2000" b="1" dirty="0" err="1" smtClean="0">
                <a:solidFill>
                  <a:srgbClr val="002060"/>
                </a:solidFill>
              </a:rPr>
              <a:t>Федяево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(краткие сведения)</a:t>
            </a:r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33400" y="1676400"/>
            <a:ext cx="82296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/>
              <a:t> </a:t>
            </a:r>
            <a:r>
              <a:rPr lang="ru-RU" sz="1200" b="1" dirty="0" smtClean="0"/>
              <a:t>Д</a:t>
            </a:r>
            <a:r>
              <a:rPr lang="ru-RU" sz="1200" dirty="0" smtClean="0"/>
              <a:t>ревнее село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- больше известное как родовая вотчина </a:t>
            </a:r>
            <a:r>
              <a:rPr lang="ru-RU" sz="1200" dirty="0" err="1" smtClean="0"/>
              <a:t>Грибоедовых</a:t>
            </a:r>
            <a:r>
              <a:rPr lang="ru-RU" sz="1200" dirty="0" smtClean="0"/>
              <a:t>, расположилось между рек Вязьма и </a:t>
            </a:r>
            <a:r>
              <a:rPr lang="ru-RU" sz="1200" dirty="0" err="1" smtClean="0"/>
              <a:t>Мутенка</a:t>
            </a:r>
            <a:r>
              <a:rPr lang="ru-RU" sz="1200" dirty="0" smtClean="0"/>
              <a:t>, в нынешнем </a:t>
            </a:r>
            <a:r>
              <a:rPr lang="ru-RU" sz="1200" dirty="0" err="1" smtClean="0"/>
              <a:t>Андрейковском</a:t>
            </a:r>
            <a:r>
              <a:rPr lang="ru-RU" sz="1200" dirty="0" smtClean="0"/>
              <a:t> сельском поселении Вяземского района Смоленской области, в восьми километрах  к северу от Вязьмы. 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А.А.Филиппова </a:t>
            </a:r>
            <a:r>
              <a:rPr lang="ru-RU" sz="1200" dirty="0" smtClean="0"/>
              <a:t>в своем исследовании, посвященном </a:t>
            </a:r>
            <a:r>
              <a:rPr lang="ru-RU" sz="1200" dirty="0" err="1" smtClean="0"/>
              <a:t>федяевской</a:t>
            </a:r>
            <a:r>
              <a:rPr lang="ru-RU" sz="1200" dirty="0" smtClean="0"/>
              <a:t> усадь­бе, сообщает, что первое упоминание о Федяеве, как о владении </a:t>
            </a:r>
            <a:r>
              <a:rPr lang="ru-RU" sz="1200" dirty="0" err="1" smtClean="0"/>
              <a:t>Грибоедовых</a:t>
            </a:r>
            <a:r>
              <a:rPr lang="ru-RU" sz="1200" dirty="0" smtClean="0"/>
              <a:t>, относится к 30-40-м годам XVII века. В это время имение принадлежало городовому воево­де «</a:t>
            </a:r>
            <a:r>
              <a:rPr lang="ru-RU" sz="1200" dirty="0" err="1" smtClean="0"/>
              <a:t>вязьмитину</a:t>
            </a:r>
            <a:r>
              <a:rPr lang="ru-RU" sz="1200" dirty="0" smtClean="0"/>
              <a:t>» и помещику Андрею Михайловичу </a:t>
            </a:r>
            <a:r>
              <a:rPr lang="ru-RU" sz="1200" dirty="0" err="1" smtClean="0"/>
              <a:t>Грибоедову</a:t>
            </a:r>
            <a:r>
              <a:rPr lang="ru-RU" sz="1200" dirty="0" smtClean="0"/>
              <a:t>: "за </a:t>
            </a:r>
            <a:r>
              <a:rPr lang="ru-RU" sz="1200" dirty="0" err="1" smtClean="0"/>
              <a:t>Вязьмитином</a:t>
            </a:r>
            <a:r>
              <a:rPr lang="ru-RU" sz="1200" dirty="0" smtClean="0"/>
              <a:t> </a:t>
            </a:r>
            <a:r>
              <a:rPr lang="ru-RU" sz="1200" dirty="0" err="1" smtClean="0"/>
              <a:t>за</a:t>
            </a:r>
            <a:r>
              <a:rPr lang="ru-RU" sz="1200" dirty="0" smtClean="0"/>
              <a:t> </a:t>
            </a:r>
            <a:r>
              <a:rPr lang="ru-RU" sz="1200" dirty="0" err="1" smtClean="0"/>
              <a:t>Ондреем</a:t>
            </a:r>
            <a:r>
              <a:rPr lang="ru-RU" sz="1200" dirty="0" smtClean="0"/>
              <a:t> Михайловым сыном </a:t>
            </a:r>
            <a:r>
              <a:rPr lang="ru-RU" sz="1200" dirty="0" err="1" smtClean="0"/>
              <a:t>Грибоедовым</a:t>
            </a:r>
            <a:r>
              <a:rPr lang="ru-RU" sz="1200" dirty="0" smtClean="0"/>
              <a:t> деревня </a:t>
            </a:r>
            <a:r>
              <a:rPr lang="ru-RU" sz="1200" dirty="0" err="1" smtClean="0"/>
              <a:t>Федяива</a:t>
            </a:r>
            <a:r>
              <a:rPr lang="ru-RU" sz="1200" dirty="0" smtClean="0"/>
              <a:t>, а в ней двор помещиков, а  во  дворе живет </a:t>
            </a:r>
            <a:r>
              <a:rPr lang="ru-RU" sz="1200" dirty="0" err="1" smtClean="0"/>
              <a:t>Ондрей</a:t>
            </a:r>
            <a:r>
              <a:rPr lang="ru-RU" sz="1200" dirty="0" smtClean="0"/>
              <a:t> Грибоедов с людьми своими".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i="1" dirty="0" smtClean="0"/>
              <a:t> Андрей Михайлович Грибоедов </a:t>
            </a:r>
            <a:r>
              <a:rPr lang="ru-RU" sz="1200" dirty="0" smtClean="0"/>
              <a:t>являлся владельцем дома в Вязьме и был родным сыном </a:t>
            </a:r>
            <a:r>
              <a:rPr lang="ru-RU" sz="1200" dirty="0" err="1" smtClean="0"/>
              <a:t>М.Е.Грибоедова</a:t>
            </a:r>
            <a:r>
              <a:rPr lang="ru-RU" sz="1200" dirty="0" smtClean="0"/>
              <a:t> - родоначальника смо­ленской ветви </a:t>
            </a:r>
            <a:r>
              <a:rPr lang="ru-RU" sz="1200" dirty="0" err="1" smtClean="0"/>
              <a:t>грибоедовского</a:t>
            </a:r>
            <a:r>
              <a:rPr lang="ru-RU" sz="1200" dirty="0" smtClean="0"/>
              <a:t> рода, а по материнской линии - прямым предком автора знаменитой комедии «Горе от ума», доводясь ему </a:t>
            </a:r>
            <a:r>
              <a:rPr lang="ru-RU" sz="1200" dirty="0" err="1" smtClean="0"/>
              <a:t>прапрапрапрадедом</a:t>
            </a:r>
            <a:r>
              <a:rPr lang="ru-RU" sz="1200" dirty="0" smtClean="0"/>
              <a:t>.</a:t>
            </a:r>
          </a:p>
          <a:p>
            <a:pPr algn="just"/>
            <a:r>
              <a:rPr lang="ru-RU" sz="1200" dirty="0" smtClean="0"/>
              <a:t> После смерти </a:t>
            </a:r>
            <a:r>
              <a:rPr lang="ru-RU" sz="1200" dirty="0" err="1" smtClean="0"/>
              <a:t>А.М.Грибоедова</a:t>
            </a:r>
            <a:r>
              <a:rPr lang="ru-RU" sz="1200" dirty="0" smtClean="0"/>
              <a:t>, его поместья и вотчины, перешли  к его сыновьям Ивану  и Алексею. Усадьба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  в Переписной книге  1677 года  упоминается в Пригородном стане Вяземского уезда  «… за  Иваном, да за Любимом Андреевым детьми </a:t>
            </a:r>
            <a:r>
              <a:rPr lang="ru-RU" sz="1200" dirty="0" err="1" smtClean="0"/>
              <a:t>Грибоедова</a:t>
            </a:r>
            <a:r>
              <a:rPr lang="ru-RU" sz="1200" dirty="0" smtClean="0"/>
              <a:t>  сельцо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, а в нем двор помещиков».</a:t>
            </a:r>
          </a:p>
          <a:p>
            <a:pPr algn="just"/>
            <a:r>
              <a:rPr lang="ru-RU" sz="1200" dirty="0" smtClean="0"/>
              <a:t>  Впоследствии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уже  унаследовал внук   </a:t>
            </a:r>
            <a:r>
              <a:rPr lang="ru-RU" sz="1200" dirty="0" err="1" smtClean="0"/>
              <a:t>А.М.Грибоедова</a:t>
            </a:r>
            <a:r>
              <a:rPr lang="ru-RU" sz="1200" dirty="0" smtClean="0"/>
              <a:t>    секунд-майор  Михаил   Иванович  Грибоедов. Его </a:t>
            </a:r>
            <a:r>
              <a:rPr lang="ru-RU" sz="1200" dirty="0" err="1" smtClean="0"/>
              <a:t>Грибоедовская</a:t>
            </a:r>
            <a:r>
              <a:rPr lang="ru-RU" sz="1200" dirty="0" smtClean="0"/>
              <a:t>  усадьба в то время   находилась «близ реки Вязьмы, по течению с правой стороны, в том селе церковь деревянная во имя Святого архистратига Михаила без придела, в сельце дом господский деревянный, земля иловатая с песком, крестьяне состоят на хлебопашестве, хлеб родится </a:t>
            </a:r>
            <a:r>
              <a:rPr lang="ru-RU" sz="1200" dirty="0" err="1" smtClean="0"/>
              <a:t>средственно</a:t>
            </a:r>
            <a:r>
              <a:rPr lang="ru-RU" sz="1200" dirty="0" smtClean="0"/>
              <a:t>, но лучше рожь и овес».</a:t>
            </a:r>
          </a:p>
          <a:p>
            <a:pPr algn="just"/>
            <a:r>
              <a:rPr lang="ru-RU" sz="1200" dirty="0" smtClean="0"/>
              <a:t> Сын Михаила Ивановича и правнук  </a:t>
            </a:r>
            <a:r>
              <a:rPr lang="ru-RU" sz="1200" dirty="0" err="1" smtClean="0"/>
              <a:t>А.М.Грибоедова</a:t>
            </a:r>
            <a:r>
              <a:rPr lang="ru-RU" sz="1200" dirty="0" smtClean="0"/>
              <a:t> - на­дворный советник М.М. Грибоедов - в 1795 году отстроил в унаследованном   Федяеве в камне новый  величественный храм «с дву­мя таковыми же колокольнями» и четырьмя </a:t>
            </a:r>
            <a:r>
              <a:rPr lang="ru-RU" sz="1200" dirty="0" smtClean="0"/>
              <a:t>престолами</a:t>
            </a:r>
            <a:r>
              <a:rPr lang="ru-RU" sz="1200" dirty="0" smtClean="0"/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33400" y="838200"/>
            <a:ext cx="82296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/>
              <a:t> После смерти строителя храма </a:t>
            </a:r>
            <a:r>
              <a:rPr lang="ru-RU" sz="1200" dirty="0" err="1" smtClean="0"/>
              <a:t>М.М.Грибоедова</a:t>
            </a:r>
            <a:r>
              <a:rPr lang="ru-RU" sz="1200" dirty="0" smtClean="0"/>
              <a:t> </a:t>
            </a:r>
            <a:r>
              <a:rPr lang="ru-RU" sz="1200" dirty="0" err="1" smtClean="0"/>
              <a:t>федяевское</a:t>
            </a:r>
            <a:r>
              <a:rPr lang="ru-RU" sz="1200" dirty="0" smtClean="0"/>
              <a:t> имение было продано. С середины XIX века и вплоть до Октябрьской революции 1917 года  село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являлось собственностью графов </a:t>
            </a:r>
            <a:r>
              <a:rPr lang="ru-RU" sz="1200" dirty="0" err="1" smtClean="0"/>
              <a:t>Рибопьер</a:t>
            </a:r>
            <a:r>
              <a:rPr lang="ru-RU" sz="1200" dirty="0" smtClean="0"/>
              <a:t>. Как правило, вот этими познаниями об этом селе  и ограничивались исследователи. 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Однако </a:t>
            </a:r>
            <a:r>
              <a:rPr lang="ru-RU" sz="1200" dirty="0" smtClean="0"/>
              <a:t>далеко не все интересные страницы из истории  Федяева еще изучены и уж тем более - опубликованы.</a:t>
            </a:r>
          </a:p>
          <a:p>
            <a:pPr algn="just"/>
            <a:r>
              <a:rPr lang="ru-RU" sz="1200" dirty="0" smtClean="0"/>
              <a:t>	По </a:t>
            </a:r>
            <a:r>
              <a:rPr lang="ru-RU" sz="1200" dirty="0" smtClean="0"/>
              <a:t>всей видимости, до недавнего времени никто глубоко не вникал в хранящиеся в Государственном архиве Смоленской области (ГАСО) сведения </a:t>
            </a:r>
            <a:r>
              <a:rPr lang="ru-RU" sz="1200" dirty="0" err="1" smtClean="0"/>
              <a:t>федяевского</a:t>
            </a:r>
            <a:r>
              <a:rPr lang="ru-RU" sz="1200" dirty="0" smtClean="0"/>
              <a:t> священника  Иоанна </a:t>
            </a:r>
            <a:r>
              <a:rPr lang="ru-RU" sz="1200" dirty="0" err="1" smtClean="0"/>
              <a:t>Барсова</a:t>
            </a:r>
            <a:r>
              <a:rPr lang="ru-RU" sz="1200" dirty="0" smtClean="0"/>
              <a:t> за 10 февраля 1904 года. В своем описании сельского прихода он сообщает о том, что строившийся в восьми верстах от уездного города Вязьма, в селе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</a:t>
            </a:r>
            <a:r>
              <a:rPr lang="ru-RU" sz="1200" dirty="0" err="1" smtClean="0"/>
              <a:t>Новосельской</a:t>
            </a:r>
            <a:r>
              <a:rPr lang="ru-RU" sz="1200" dirty="0" smtClean="0"/>
              <a:t> волости, новый каменный храм с 1795 по 1830 годы стоял без движения.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То </a:t>
            </a:r>
            <a:r>
              <a:rPr lang="ru-RU" sz="1200" dirty="0" smtClean="0"/>
              <a:t>есть, начавший его строительство М.М.Грибоедов возведение церкви не завершил, остановив это строительство. Лишь в 1830 году строительство было  возобновлено и через год - в 1831 году завершено строительство этого храма. Епископом Иосифом в Троицкий </a:t>
            </a:r>
            <a:r>
              <a:rPr lang="ru-RU" sz="1200" i="1" dirty="0" smtClean="0"/>
              <a:t>престол </a:t>
            </a:r>
            <a:r>
              <a:rPr lang="ru-RU" sz="1200" dirty="0" smtClean="0"/>
              <a:t>антиминс был выдан 1 июня 1831 года.</a:t>
            </a:r>
          </a:p>
          <a:p>
            <a:pPr algn="just"/>
            <a:r>
              <a:rPr lang="ru-RU" sz="1200" dirty="0" smtClean="0"/>
              <a:t>  </a:t>
            </a:r>
            <a:r>
              <a:rPr lang="ru-RU" sz="1200" dirty="0" smtClean="0"/>
              <a:t>	При </a:t>
            </a:r>
            <a:r>
              <a:rPr lang="ru-RU" sz="1200" dirty="0" smtClean="0"/>
              <a:t>этом два церковных придела были переименованы. Первоначально новый каменный храм в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по традиции должен был унаследовать название своего деревянного предшественника - во имя  Святого архистратига Михаила. Но  главный придел храма освятили во имя святой Троицы, а предел вместо Георгия Победоносца был назван в честь  святого Ефрема Сирина.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Как </a:t>
            </a:r>
            <a:r>
              <a:rPr lang="ru-RU" sz="1200" dirty="0" smtClean="0"/>
              <a:t>поясняет священник И.Барсов, так было угодно переименовать пределы действительному статскому советнику Ефрему Иосифовичу Мухину, который  заканчивал устройство этого храма.</a:t>
            </a:r>
          </a:p>
          <a:p>
            <a:pPr algn="just"/>
            <a:r>
              <a:rPr lang="ru-RU" sz="1200" dirty="0" smtClean="0"/>
              <a:t> Другой архивный документ из фондов РГИА, предоставленный автору Н.Г.Гурской, сообщает, что "2 февраля 1842 года действительной статский  советник </a:t>
            </a:r>
            <a:r>
              <a:rPr lang="ru-RU" sz="1200" b="1" dirty="0" smtClean="0"/>
              <a:t> </a:t>
            </a:r>
            <a:r>
              <a:rPr lang="ru-RU" sz="1200" dirty="0" smtClean="0"/>
              <a:t>и кавалер</a:t>
            </a:r>
            <a:r>
              <a:rPr lang="ru-RU" sz="1200" b="1" dirty="0" smtClean="0"/>
              <a:t> </a:t>
            </a:r>
            <a:r>
              <a:rPr lang="ru-RU" sz="1200" dirty="0" smtClean="0"/>
              <a:t>Ефрем Осипович Мухин продал действительной статской советнице и Кавалерственной даме и ее наследникам свободное от всякого долга и запрещения недвижимое имение, доставшееся по утверждению </a:t>
            </a:r>
            <a:r>
              <a:rPr lang="ru-RU" sz="1200" dirty="0" err="1" smtClean="0"/>
              <a:t>С-Петербургского</a:t>
            </a:r>
            <a:r>
              <a:rPr lang="ru-RU" sz="1200" dirty="0" smtClean="0"/>
              <a:t> губернского правления в моей </a:t>
            </a:r>
            <a:r>
              <a:rPr lang="ru-RU" sz="1200" dirty="0" err="1" smtClean="0"/>
              <a:t>подзакладной</a:t>
            </a:r>
            <a:r>
              <a:rPr lang="ru-RU" sz="1200" dirty="0" smtClean="0"/>
              <a:t>, данной майором Василием Алексеевичем </a:t>
            </a:r>
            <a:r>
              <a:rPr lang="ru-RU" sz="1200" dirty="0" err="1" smtClean="0"/>
              <a:t>Ладыженским</a:t>
            </a:r>
            <a:r>
              <a:rPr lang="ru-RU" sz="1200" dirty="0" smtClean="0"/>
              <a:t>, и по данной выданной  мне прошлого 1830 г. из Смоленской гражданской палаты по купчей 1836 г. свободной от капитализации Варваре Николаевне дочери Мироновой    состоящее    Смоленской       губернии   Вяземского     уезда      в с.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и дер. </a:t>
            </a:r>
            <a:r>
              <a:rPr lang="ru-RU" sz="1200" dirty="0" err="1" smtClean="0"/>
              <a:t>Гридино</a:t>
            </a:r>
            <a:r>
              <a:rPr lang="ru-RU" sz="1200" dirty="0" smtClean="0"/>
              <a:t>, Рябцево, </a:t>
            </a:r>
            <a:r>
              <a:rPr lang="ru-RU" sz="1200" dirty="0" err="1" smtClean="0"/>
              <a:t>Потапово</a:t>
            </a:r>
            <a:r>
              <a:rPr lang="ru-RU" sz="1200" dirty="0" smtClean="0"/>
              <a:t>, Долматово... всего 370 душ...". 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Сравнив</a:t>
            </a:r>
            <a:r>
              <a:rPr lang="ru-RU" sz="1200" dirty="0" smtClean="0"/>
              <a:t>  два  документа, можно установить, что </a:t>
            </a:r>
            <a:r>
              <a:rPr lang="ru-RU" sz="1200" dirty="0" smtClean="0"/>
              <a:t>широко известный профессор </a:t>
            </a:r>
            <a:r>
              <a:rPr lang="ru-RU" sz="1200" dirty="0" smtClean="0"/>
              <a:t>Е.О.Мухин владел именем в селе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, с прилегающими к нему деревнями более 11 лет: в 1830 - 1842 годах.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1524000"/>
            <a:ext cx="8458200" cy="510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1000" y="1447800"/>
            <a:ext cx="82296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/>
              <a:t> Этого великого человека с  селом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связывают довольно серьезные отношения</a:t>
            </a:r>
            <a:r>
              <a:rPr lang="ru-RU" sz="1200" b="1" i="1" dirty="0" smtClean="0"/>
              <a:t>.</a:t>
            </a:r>
            <a:endParaRPr lang="ru-RU" sz="1200" dirty="0" smtClean="0"/>
          </a:p>
          <a:p>
            <a:pPr algn="just"/>
            <a:r>
              <a:rPr lang="ru-RU" sz="1200" dirty="0" smtClean="0"/>
              <a:t>   Как уже сказано, закончив строительство и обустройство церкви в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, Ефрем Осипович не просто ее переименовал в Троицкую. Обратим внимание, что один из пределов  храма он повелел назвать в честь своего небесного покровителя Ефрема Сирина.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Этот </a:t>
            </a:r>
            <a:r>
              <a:rPr lang="ru-RU" sz="1200" dirty="0" smtClean="0"/>
              <a:t>святой является автором многих сочинений, но главное то, что в своих проповедях Ефрем Сирин нередко говорил о пользе знания и образования, которое, по его выражению, «выше богатства». А стремление к знаниям и желание дать образование другим  у Ефрема Осиповича Мухина было основным смыслом его жизни.</a:t>
            </a:r>
          </a:p>
          <a:p>
            <a:pPr algn="just"/>
            <a:r>
              <a:rPr lang="ru-RU" sz="1200" dirty="0" smtClean="0"/>
              <a:t>	</a:t>
            </a:r>
            <a:r>
              <a:rPr lang="ru-RU" sz="1200" dirty="0" smtClean="0"/>
              <a:t> Этот факт более чем красноречиво говорит не только о материальном достатке, который получал из своего крепостного имения  Е.О.Мухин, но прежде всего,  о его духовной связи именно с этим уголком вяземской земли. Такие названия эта церковь сохранила и до наших дней.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 </a:t>
            </a:r>
            <a:r>
              <a:rPr lang="ru-RU" sz="1200" dirty="0" smtClean="0"/>
              <a:t>Вот такой не стираемый веками след оставил в истории села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профессор и основоположник русской медицины  Е.О.Мухин.  </a:t>
            </a:r>
          </a:p>
          <a:p>
            <a:pPr algn="just"/>
            <a:r>
              <a:rPr lang="ru-RU" sz="1200" b="1" dirty="0" smtClean="0"/>
              <a:t>	Т</a:t>
            </a:r>
            <a:r>
              <a:rPr lang="ru-RU" sz="1200" dirty="0" smtClean="0"/>
              <a:t>ак </a:t>
            </a:r>
            <a:r>
              <a:rPr lang="ru-RU" sz="1200" dirty="0" smtClean="0"/>
              <a:t>же заметим, что в год приобретения Е.О.Мухиным имения под г.Вязьмой  в 1830 году,  у него умерла его первая супруга Надежда Осиповна, дочь крупного московского фабриканта О.Я.Москвина. На руках у Ефрема Осиповича  осталось четверо детей - сын и три дочери.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Трудно </a:t>
            </a:r>
            <a:r>
              <a:rPr lang="ru-RU" sz="1200" dirty="0" smtClean="0"/>
              <a:t>сказать, чем было вызвано приобретение </a:t>
            </a:r>
            <a:r>
              <a:rPr lang="ru-RU" sz="1200" dirty="0" err="1" smtClean="0"/>
              <a:t>Федяевского</a:t>
            </a:r>
            <a:r>
              <a:rPr lang="ru-RU" sz="1200" dirty="0" smtClean="0"/>
              <a:t> имения в такое очень непростое для него время. Но, тем не менее, мы должны знать, что вот такой весьма печальный факт в его семейной жизни совпал со вступлением во владение селом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и завершением в нем  строительства  каменного храма.     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Троицкий </a:t>
            </a:r>
            <a:r>
              <a:rPr lang="ru-RU" sz="1200" dirty="0" smtClean="0"/>
              <a:t>храм в </a:t>
            </a:r>
            <a:r>
              <a:rPr lang="ru-RU" sz="1200" dirty="0" err="1" smtClean="0"/>
              <a:t>Федяево</a:t>
            </a:r>
            <a:r>
              <a:rPr lang="ru-RU" sz="1200" dirty="0" smtClean="0"/>
              <a:t> был закрыт в начале 1960 - </a:t>
            </a:r>
            <a:r>
              <a:rPr lang="ru-RU" sz="1200" dirty="0" err="1" smtClean="0"/>
              <a:t>х</a:t>
            </a:r>
            <a:r>
              <a:rPr lang="ru-RU" sz="1200" dirty="0" smtClean="0"/>
              <a:t> годов. Хотя Постановлением Совета Министров РСФСР № 1327 от 30 августа 1960 года Троицкая церковь усадьбы </a:t>
            </a:r>
            <a:r>
              <a:rPr lang="ru-RU" sz="1200" dirty="0" err="1" smtClean="0"/>
              <a:t>Федяво</a:t>
            </a:r>
            <a:r>
              <a:rPr lang="ru-RU" sz="1200" dirty="0" smtClean="0"/>
              <a:t>  в Вяземском районе Смоленской области была внесена в список памятников архитектуры, подлежащих охране как памятник государственного (ныне Федерального) значения.</a:t>
            </a:r>
          </a:p>
          <a:p>
            <a:pPr algn="just"/>
            <a:r>
              <a:rPr lang="ru-RU" sz="1200" dirty="0" smtClean="0"/>
              <a:t> </a:t>
            </a:r>
            <a:r>
              <a:rPr lang="ru-RU" sz="1200" dirty="0" smtClean="0"/>
              <a:t>	Не </a:t>
            </a:r>
            <a:r>
              <a:rPr lang="ru-RU" sz="1200" dirty="0" smtClean="0"/>
              <a:t>смотря на это, храм сохранился до наших дней сильно разрушенным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lYzzEngB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1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43200" y="5943600"/>
            <a:ext cx="6248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Руководитель исследовательских маршрутов с участием  воспитанников СОГБУ СРЦН «Гармония» –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Наталья Александровна </a:t>
            </a:r>
            <a:r>
              <a:rPr lang="ru-RU" sz="1400" dirty="0" err="1" smtClean="0">
                <a:solidFill>
                  <a:schemeClr val="bg1"/>
                </a:solidFill>
              </a:rPr>
              <a:t>Лезина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00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3977359" cy="5867400"/>
          </a:xfrm>
          <a:prstGeom prst="rect">
            <a:avLst/>
          </a:prstGeom>
        </p:spPr>
      </p:pic>
      <p:pic>
        <p:nvPicPr>
          <p:cNvPr id="3" name="Рисунок 2" descr="IMG_9600а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4757768" y="762000"/>
            <a:ext cx="3910622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00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68" y="762000"/>
            <a:ext cx="3910622" cy="5867400"/>
          </a:xfrm>
          <a:prstGeom prst="rect">
            <a:avLst/>
          </a:prstGeom>
        </p:spPr>
      </p:pic>
      <p:pic>
        <p:nvPicPr>
          <p:cNvPr id="3" name="Рисунок 2" descr="IMG_9600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615" y="762000"/>
            <a:ext cx="3850927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600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88234"/>
            <a:ext cx="8627622" cy="56649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762000"/>
            <a:ext cx="8458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Для всех желающих из числа участников трудового десанта  протоиерей Олег </a:t>
            </a:r>
            <a:r>
              <a:rPr lang="ru-RU" sz="1600" dirty="0" err="1" smtClean="0">
                <a:solidFill>
                  <a:srgbClr val="002060"/>
                </a:solidFill>
              </a:rPr>
              <a:t>Переверзев</a:t>
            </a:r>
            <a:r>
              <a:rPr lang="ru-RU" sz="1600" dirty="0" smtClean="0">
                <a:solidFill>
                  <a:srgbClr val="002060"/>
                </a:solidFill>
              </a:rPr>
              <a:t> провел обзорную экскурсию. В ходе которой местные жители поделились интересными сведениями, связанными с историей села и храма.</a:t>
            </a:r>
          </a:p>
          <a:p>
            <a:pPr algn="just"/>
            <a:endParaRPr lang="ru-RU" dirty="0"/>
          </a:p>
        </p:txBody>
      </p:sp>
      <p:pic>
        <p:nvPicPr>
          <p:cNvPr id="3" name="Рисунок 2" descr="IMG_9600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600200"/>
            <a:ext cx="3581400" cy="2387004"/>
          </a:xfrm>
          <a:prstGeom prst="rect">
            <a:avLst/>
          </a:prstGeom>
        </p:spPr>
      </p:pic>
      <p:pic>
        <p:nvPicPr>
          <p:cNvPr id="4" name="Рисунок 3" descr="IMG_9868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600200"/>
            <a:ext cx="3328390" cy="4991253"/>
          </a:xfrm>
          <a:prstGeom prst="rect">
            <a:avLst/>
          </a:prstGeom>
        </p:spPr>
      </p:pic>
      <p:pic>
        <p:nvPicPr>
          <p:cNvPr id="5" name="Рисунок 4" descr="IMG_9600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4114800"/>
            <a:ext cx="3581400" cy="24366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762000"/>
            <a:ext cx="8458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После экскурсии довольно большое число сельчан приняли участие в благодарственном молебне, отслуженном здесь же, в заброшенном храме.</a:t>
            </a:r>
          </a:p>
          <a:p>
            <a:pPr algn="just"/>
            <a:endParaRPr lang="ru-RU" dirty="0"/>
          </a:p>
        </p:txBody>
      </p:sp>
      <p:pic>
        <p:nvPicPr>
          <p:cNvPr id="3" name="Рисунок 2" descr="IMG_9600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3352800" cy="5029201"/>
          </a:xfrm>
          <a:prstGeom prst="rect">
            <a:avLst/>
          </a:prstGeom>
        </p:spPr>
      </p:pic>
      <p:pic>
        <p:nvPicPr>
          <p:cNvPr id="6" name="Рисунок 5" descr="IMG_9874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71600"/>
            <a:ext cx="3581400" cy="2681990"/>
          </a:xfrm>
          <a:prstGeom prst="rect">
            <a:avLst/>
          </a:prstGeom>
        </p:spPr>
      </p:pic>
      <p:pic>
        <p:nvPicPr>
          <p:cNvPr id="7" name="Рисунок 6" descr="IMG_9851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114759"/>
            <a:ext cx="3581400" cy="23882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990600"/>
            <a:ext cx="8458200" cy="525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В процессе совместной трудовой деятельности дети и взрослые смогли не только познакомиться, но и пообщаться, и подружиться. </a:t>
            </a:r>
          </a:p>
          <a:p>
            <a:pPr algn="just"/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Так родилась идея </a:t>
            </a:r>
            <a:r>
              <a:rPr lang="ru-RU" sz="1600" b="1" dirty="0" smtClean="0">
                <a:solidFill>
                  <a:srgbClr val="002060"/>
                </a:solidFill>
              </a:rPr>
              <a:t>акции «Достойные наследники прошлого».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В рамках акции были запланированы и успешно реализованы следующие шаги: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«Шефство» над храмом Архангела Михаила и регулярные трудовые десанты  в нем с участием местных жителей.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Совершение религиозных богослужений в храме не реже 2-х раз в год.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2-х </a:t>
            </a:r>
            <a:r>
              <a:rPr lang="ru-RU" sz="1600" dirty="0" err="1" smtClean="0">
                <a:solidFill>
                  <a:srgbClr val="002060"/>
                </a:solidFill>
              </a:rPr>
              <a:t>дневный</a:t>
            </a:r>
            <a:r>
              <a:rPr lang="ru-RU" sz="1600" dirty="0" smtClean="0">
                <a:solidFill>
                  <a:srgbClr val="002060"/>
                </a:solidFill>
              </a:rPr>
              <a:t> краеведческий поход с ночевкой воспитанников центра «Гармония» в село </a:t>
            </a:r>
            <a:r>
              <a:rPr lang="ru-RU" sz="1600" dirty="0" err="1" smtClean="0">
                <a:solidFill>
                  <a:srgbClr val="002060"/>
                </a:solidFill>
              </a:rPr>
              <a:t>Кикино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Экскурсия по селу и его памятным историческим местам, организованная при участии местных жителей.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Мастер-класс по символике народной вышивки, характерной для </a:t>
            </a:r>
            <a:r>
              <a:rPr lang="ru-RU" sz="1600" dirty="0" err="1" smtClean="0">
                <a:solidFill>
                  <a:srgbClr val="002060"/>
                </a:solidFill>
              </a:rPr>
              <a:t>Темкинского</a:t>
            </a:r>
            <a:r>
              <a:rPr lang="ru-RU" sz="1600" dirty="0" smtClean="0">
                <a:solidFill>
                  <a:srgbClr val="002060"/>
                </a:solidFill>
              </a:rPr>
              <a:t> района,  для воспитанников центра «Гармония» в уголке народного творчества при </a:t>
            </a:r>
            <a:r>
              <a:rPr lang="ru-RU" sz="1600" dirty="0" err="1" smtClean="0">
                <a:solidFill>
                  <a:srgbClr val="002060"/>
                </a:solidFill>
              </a:rPr>
              <a:t>Кикинской</a:t>
            </a:r>
            <a:r>
              <a:rPr lang="ru-RU" sz="1600" dirty="0" smtClean="0">
                <a:solidFill>
                  <a:srgbClr val="002060"/>
                </a:solidFill>
              </a:rPr>
              <a:t> школе.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Исследовательская деятельность воспитанников  центра «Гармония», направленная на изучение истории села и поддержание интереса к краеведческой работе.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6248400"/>
            <a:ext cx="8458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	Участники краеведческого похода</a:t>
            </a:r>
          </a:p>
          <a:p>
            <a:pPr algn="just"/>
            <a:endParaRPr lang="ru-RU" dirty="0"/>
          </a:p>
        </p:txBody>
      </p:sp>
      <p:pic>
        <p:nvPicPr>
          <p:cNvPr id="3" name="Рисунок 2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685800"/>
            <a:ext cx="3733800" cy="2657834"/>
          </a:xfrm>
          <a:prstGeom prst="rect">
            <a:avLst/>
          </a:prstGeom>
        </p:spPr>
      </p:pic>
      <p:pic>
        <p:nvPicPr>
          <p:cNvPr id="4" name="Рисунок 3" descr="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429000"/>
            <a:ext cx="3733800" cy="2701602"/>
          </a:xfrm>
          <a:prstGeom prst="rect">
            <a:avLst/>
          </a:prstGeom>
        </p:spPr>
      </p:pic>
      <p:pic>
        <p:nvPicPr>
          <p:cNvPr id="5" name="Рисунок 4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664737"/>
            <a:ext cx="3733800" cy="2701736"/>
          </a:xfrm>
          <a:prstGeom prst="rect">
            <a:avLst/>
          </a:prstGeom>
        </p:spPr>
      </p:pic>
      <p:pic>
        <p:nvPicPr>
          <p:cNvPr id="6" name="Рисунок 5" descr="31.JPG"/>
          <p:cNvPicPr>
            <a:picLocks noChangeAspect="1"/>
          </p:cNvPicPr>
          <p:nvPr/>
        </p:nvPicPr>
        <p:blipFill>
          <a:blip r:embed="rId5" cstate="print"/>
          <a:srcRect r="1915"/>
          <a:stretch>
            <a:fillRect/>
          </a:stretch>
        </p:blipFill>
        <p:spPr>
          <a:xfrm>
            <a:off x="914400" y="3429000"/>
            <a:ext cx="3733800" cy="2667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320</TotalTime>
  <Words>363</Words>
  <PresentationFormat>Экран (4:3)</PresentationFormat>
  <Paragraphs>144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Наталья</cp:lastModifiedBy>
  <cp:revision>29</cp:revision>
  <dcterms:modified xsi:type="dcterms:W3CDTF">2014-09-29T15:52:02Z</dcterms:modified>
</cp:coreProperties>
</file>